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EB Garamond" pitchFamily="2" charset="0"/>
      <p:regular r:id="rId24"/>
      <p:bold r:id="rId25"/>
      <p:italic r:id="rId26"/>
      <p:boldItalic r:id="rId27"/>
    </p:embeddedFont>
    <p:embeddedFont>
      <p:font typeface="EB Garamond Medium" pitchFamily="2" charset="0"/>
      <p:regular r:id="rId28"/>
      <p:bold r:id="rId29"/>
      <p:italic r:id="rId30"/>
      <p:boldItalic r:id="rId31"/>
    </p:embeddedFont>
    <p:embeddedFont>
      <p:font typeface="League Spartan" pitchFamily="2" charset="77"/>
      <p:regular r:id="rId32"/>
      <p:bold r:id="rId33"/>
    </p:embeddedFont>
    <p:embeddedFont>
      <p:font typeface="Open Sans Medium" pitchFamily="2" charset="0"/>
      <p:regular r:id="rId34"/>
      <p:bold r:id="rId35"/>
      <p:italic r:id="rId36"/>
      <p:boldItalic r:id="rId37"/>
    </p:embeddedFont>
    <p:embeddedFont>
      <p:font typeface="Playfair Display" pitchFamily="2" charset="77"/>
      <p:regular r:id="rId38"/>
      <p:bold r:id="rId39"/>
      <p:italic r:id="rId40"/>
      <p:boldItalic r:id="rId41"/>
    </p:embeddedFont>
    <p:embeddedFont>
      <p:font typeface="Poppins" pitchFamily="2" charset="77"/>
      <p:regular r:id="rId42"/>
      <p:bold r:id="rId43"/>
      <p:italic r:id="rId44"/>
      <p:boldItalic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82"/>
    <p:restoredTop sz="94787"/>
  </p:normalViewPr>
  <p:slideViewPr>
    <p:cSldViewPr snapToGrid="0">
      <p:cViewPr varScale="1">
        <p:scale>
          <a:sx n="130" d="100"/>
          <a:sy n="130" d="100"/>
        </p:scale>
        <p:origin x="184" y="3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Entered text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Coding in R For Healthcare Informatics and Health Data Science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1. Introduction to R (5 minutes)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**Note:** Focus on verbal explanation and slides for this part.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Welcome and brief overview of the webinar.</a:t>
            </a:r>
            <a:endParaRPr sz="1200"/>
          </a:p>
          <a:p>
            <a:pPr marL="0" lvl="0" indent="0" algn="l" rtl="0">
              <a:spcBef>
                <a:spcPts val="0"/>
              </a:spcBef>
              <a:spcAft>
                <a:spcPts val="0"/>
              </a:spcAft>
              <a:buNone/>
            </a:pPr>
            <a:r>
              <a:rPr lang="en" sz="1200"/>
              <a:t>- Introduction to R: Explain what R is, its importance in data analysis, especially in medical and health-related fields.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"Welcome, everyone! I'm thrilled to have you join me today as we dive into the dynamic and ever-evolving world of R. Think of R not just as a programming language, but as your new superpower in the realm of data analysis. We're going to unravel the mysteries of how this powerful tool plays a pivotal role, particularly in the medical and health sectors. Imagine being able to decode complex health data or predict medical trends with just a few lines of code - that's the magic of R! Whether you're a budding data enthusiast or aspiring to be a healthcare data wizard, today's session is your launchpad. We’ll explore R’s capabilities in making sense of vast amounts of data through statistical analysis and eye-catching visualizations. Get ready to embark on an exciting journey where data meets healthcare, and where your skills can make a real difference in understanding and improving human health. Let's get started and unlock the potential of R together!"</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2. Basics of R (10 minutes)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**Getting Started with R: Installation and Setup**</a:t>
            </a:r>
            <a:endParaRPr sz="1200"/>
          </a:p>
          <a:p>
            <a:pPr marL="0" lvl="0" indent="0" algn="l" rtl="0">
              <a:spcBef>
                <a:spcPts val="0"/>
              </a:spcBef>
              <a:spcAft>
                <a:spcPts val="0"/>
              </a:spcAft>
              <a:buNone/>
            </a:pPr>
            <a:r>
              <a:rPr lang="en" sz="1200"/>
              <a:t>-	Instructions on installing R and RStudio (verbal or slide-based).</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**Overview of RStudio**</a:t>
            </a:r>
            <a:endParaRPr sz="1200"/>
          </a:p>
          <a:p>
            <a:pPr marL="0" lvl="0" indent="0" algn="l" rtl="0">
              <a:spcBef>
                <a:spcPts val="0"/>
              </a:spcBef>
              <a:spcAft>
                <a:spcPts val="0"/>
              </a:spcAft>
              <a:buNone/>
            </a:pPr>
            <a:r>
              <a:rPr lang="en" sz="1200"/>
              <a:t>-	Demonstrate RStudio's interface: Source, Console, Environment/History, Files/Plots/Packages/Help (verbal or slide-based).</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Reference Books and Courses</a:t>
            </a:r>
            <a:endParaRPr sz="1200"/>
          </a:p>
          <a:p>
            <a:pPr marL="0" lvl="0" indent="0" algn="l" rtl="0">
              <a:spcBef>
                <a:spcPts val="0"/>
              </a:spcBef>
              <a:spcAft>
                <a:spcPts val="0"/>
              </a:spcAft>
              <a:buNone/>
            </a:pPr>
            <a:r>
              <a:rPr lang="en" sz="1200"/>
              <a:t>-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**Basic R Syntax and Commands**</a:t>
            </a:r>
            <a:endParaRPr sz="1200"/>
          </a:p>
          <a:p>
            <a:pPr marL="0" lvl="0" indent="0" algn="l" rtl="0">
              <a:spcBef>
                <a:spcPts val="0"/>
              </a:spcBef>
              <a:spcAft>
                <a:spcPts val="0"/>
              </a:spcAft>
              <a:buNone/>
            </a:pPr>
            <a:r>
              <a:rPr lang="en" sz="1200"/>
              <a:t>```R</a:t>
            </a:r>
            <a:endParaRPr sz="1200"/>
          </a:p>
          <a:p>
            <a:pPr marL="0" lvl="0" indent="0" algn="l" rtl="0">
              <a:spcBef>
                <a:spcPts val="0"/>
              </a:spcBef>
              <a:spcAft>
                <a:spcPts val="0"/>
              </a:spcAft>
              <a:buNone/>
            </a:pPr>
            <a:r>
              <a:rPr lang="en" sz="1200"/>
              <a:t># Variables and data types</a:t>
            </a:r>
            <a:endParaRPr sz="1200"/>
          </a:p>
          <a:p>
            <a:pPr marL="0" lvl="0" indent="0" algn="l" rtl="0">
              <a:spcBef>
                <a:spcPts val="0"/>
              </a:spcBef>
              <a:spcAft>
                <a:spcPts val="0"/>
              </a:spcAft>
              <a:buNone/>
            </a:pPr>
            <a:r>
              <a:rPr lang="en" sz="1200"/>
              <a:t>age &lt;- 30          # Numeric type</a:t>
            </a:r>
            <a:endParaRPr sz="1200"/>
          </a:p>
          <a:p>
            <a:pPr marL="0" lvl="0" indent="0" algn="l" rtl="0">
              <a:spcBef>
                <a:spcPts val="0"/>
              </a:spcBef>
              <a:spcAft>
                <a:spcPts val="0"/>
              </a:spcAft>
              <a:buNone/>
            </a:pPr>
            <a:r>
              <a:rPr lang="en" sz="1200"/>
              <a:t>patient_id &lt;- "P001"  # Character type</a:t>
            </a:r>
            <a:endParaRPr sz="1200"/>
          </a:p>
          <a:p>
            <a:pPr marL="0" lvl="0" indent="0" algn="l" rtl="0">
              <a:spcBef>
                <a:spcPts val="0"/>
              </a:spcBef>
              <a:spcAft>
                <a:spcPts val="0"/>
              </a:spcAft>
              <a:buNone/>
            </a:pPr>
            <a:r>
              <a:rPr lang="en" sz="1200"/>
              <a:t>smoker &lt;- TRUE       # Logical type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Basic operations</a:t>
            </a:r>
            <a:endParaRPr sz="1200"/>
          </a:p>
          <a:p>
            <a:pPr marL="0" lvl="0" indent="0" algn="l" rtl="0">
              <a:spcBef>
                <a:spcPts val="0"/>
              </a:spcBef>
              <a:spcAft>
                <a:spcPts val="0"/>
              </a:spcAft>
              <a:buNone/>
            </a:pPr>
            <a:r>
              <a:rPr lang="en" sz="1200"/>
              <a:t>new_age &lt;- age + 1</a:t>
            </a:r>
            <a:endParaRPr sz="1200"/>
          </a:p>
          <a:p>
            <a:pPr marL="0" lvl="0" indent="0" algn="l" rtl="0">
              <a:spcBef>
                <a:spcPts val="0"/>
              </a:spcBef>
              <a:spcAft>
                <a:spcPts val="0"/>
              </a:spcAft>
              <a:buNone/>
            </a:pPr>
            <a:r>
              <a:rPr lang="en" sz="1200"/>
              <a:t>print(new_age)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Data structures: vector, matrix, list, data frame</a:t>
            </a:r>
            <a:endParaRPr sz="1200"/>
          </a:p>
          <a:p>
            <a:pPr marL="0" lvl="0" indent="0" algn="l" rtl="0">
              <a:spcBef>
                <a:spcPts val="0"/>
              </a:spcBef>
              <a:spcAft>
                <a:spcPts val="0"/>
              </a:spcAft>
              <a:buNone/>
            </a:pPr>
            <a:r>
              <a:rPr lang="en" sz="1200"/>
              <a:t>vector &lt;- c(1, 2, 3)</a:t>
            </a:r>
            <a:endParaRPr sz="1200"/>
          </a:p>
          <a:p>
            <a:pPr marL="0" lvl="0" indent="0" algn="l" rtl="0">
              <a:spcBef>
                <a:spcPts val="0"/>
              </a:spcBef>
              <a:spcAft>
                <a:spcPts val="0"/>
              </a:spcAft>
              <a:buNone/>
            </a:pPr>
            <a:r>
              <a:rPr lang="en" sz="1200"/>
              <a:t>matrix &lt;- matrix(1:9, nrow=3)</a:t>
            </a:r>
            <a:endParaRPr sz="1200"/>
          </a:p>
          <a:p>
            <a:pPr marL="0" lvl="0" indent="0" algn="l" rtl="0">
              <a:spcBef>
                <a:spcPts val="0"/>
              </a:spcBef>
              <a:spcAft>
                <a:spcPts val="0"/>
              </a:spcAft>
              <a:buNone/>
            </a:pPr>
            <a:r>
              <a:rPr lang="en" sz="1200"/>
              <a:t>list &lt;- list(age, patient_id, smoker)</a:t>
            </a:r>
            <a:endParaRPr sz="1200"/>
          </a:p>
          <a:p>
            <a:pPr marL="0" lvl="0" indent="0" algn="l" rtl="0">
              <a:spcBef>
                <a:spcPts val="0"/>
              </a:spcBef>
              <a:spcAft>
                <a:spcPts val="0"/>
              </a:spcAft>
              <a:buNone/>
            </a:pPr>
            <a:r>
              <a:rPr lang="en" sz="1200"/>
              <a:t>data_frame &lt;- data.frame(ID=c(1,2), Name=c("Alice", "Bob"))</a:t>
            </a:r>
            <a:endParaRPr sz="1200"/>
          </a:p>
          <a:p>
            <a:pPr marL="0" lvl="0" indent="0" algn="l" rtl="0">
              <a:spcBef>
                <a:spcPts val="0"/>
              </a:spcBef>
              <a:spcAft>
                <a:spcPts val="0"/>
              </a:spcAft>
              <a:buNone/>
            </a:pPr>
            <a:r>
              <a:rPr lang="en" sz="1200"/>
              <a: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3. Overview of the Dataset (5 minutes)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**Introduction to the Dataset**</a:t>
            </a:r>
            <a:endParaRPr sz="1200"/>
          </a:p>
          <a:p>
            <a:pPr marL="0" lvl="0" indent="0" algn="l" rtl="0">
              <a:spcBef>
                <a:spcPts val="0"/>
              </a:spcBef>
              <a:spcAft>
                <a:spcPts val="0"/>
              </a:spcAft>
              <a:buNone/>
            </a:pPr>
            <a:r>
              <a:rPr lang="en" sz="1200"/>
              <a:t>- General introduction to a typical cardiovascular dataset.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**Loading the Dataset in R**</a:t>
            </a:r>
            <a:endParaRPr sz="1200"/>
          </a:p>
          <a:p>
            <a:pPr marL="0" lvl="0" indent="0" algn="l" rtl="0">
              <a:spcBef>
                <a:spcPts val="0"/>
              </a:spcBef>
              <a:spcAft>
                <a:spcPts val="0"/>
              </a:spcAft>
              <a:buNone/>
            </a:pPr>
            <a:r>
              <a:rPr lang="en" sz="1200"/>
              <a:t>```R</a:t>
            </a:r>
            <a:endParaRPr sz="1200"/>
          </a:p>
          <a:p>
            <a:pPr marL="0" lvl="0" indent="0" algn="l" rtl="0">
              <a:spcBef>
                <a:spcPts val="0"/>
              </a:spcBef>
              <a:spcAft>
                <a:spcPts val="0"/>
              </a:spcAft>
              <a:buNone/>
            </a:pPr>
            <a:r>
              <a:rPr lang="en" sz="1200"/>
              <a:t># Loading the dataset</a:t>
            </a:r>
            <a:endParaRPr sz="1200"/>
          </a:p>
          <a:p>
            <a:pPr marL="0" lvl="0" indent="0" algn="l" rtl="0">
              <a:spcBef>
                <a:spcPts val="0"/>
              </a:spcBef>
              <a:spcAft>
                <a:spcPts val="0"/>
              </a:spcAft>
              <a:buNone/>
            </a:pPr>
            <a:r>
              <a:rPr lang="en" sz="1200"/>
              <a:t>cvd_data &lt;- read.csv("path_to/dataCVD.csv")</a:t>
            </a:r>
            <a:endParaRPr sz="1200"/>
          </a:p>
          <a:p>
            <a:pPr marL="0" lvl="0" indent="0" algn="l" rtl="0">
              <a:spcBef>
                <a:spcPts val="0"/>
              </a:spcBef>
              <a:spcAft>
                <a:spcPts val="0"/>
              </a:spcAft>
              <a:buNone/>
            </a:pPr>
            <a:r>
              <a:rPr lang="en" sz="1200"/>
              <a: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**Exploratory Data Analysis**</a:t>
            </a:r>
            <a:endParaRPr sz="1200"/>
          </a:p>
          <a:p>
            <a:pPr marL="0" lvl="0" indent="0" algn="l" rtl="0">
              <a:spcBef>
                <a:spcPts val="0"/>
              </a:spcBef>
              <a:spcAft>
                <a:spcPts val="0"/>
              </a:spcAft>
              <a:buNone/>
            </a:pPr>
            <a:r>
              <a:rPr lang="en" sz="1200"/>
              <a:t>```R</a:t>
            </a:r>
            <a:endParaRPr sz="1200"/>
          </a:p>
          <a:p>
            <a:pPr marL="0" lvl="0" indent="0" algn="l" rtl="0">
              <a:spcBef>
                <a:spcPts val="0"/>
              </a:spcBef>
              <a:spcAft>
                <a:spcPts val="0"/>
              </a:spcAft>
              <a:buNone/>
            </a:pPr>
            <a:r>
              <a:rPr lang="en" sz="1200"/>
              <a:t># Structure of the data</a:t>
            </a:r>
            <a:endParaRPr sz="1200"/>
          </a:p>
          <a:p>
            <a:pPr marL="0" lvl="0" indent="0" algn="l" rtl="0">
              <a:spcBef>
                <a:spcPts val="0"/>
              </a:spcBef>
              <a:spcAft>
                <a:spcPts val="0"/>
              </a:spcAft>
              <a:buNone/>
            </a:pPr>
            <a:r>
              <a:rPr lang="en" sz="1200"/>
              <a:t>str(cvd_data)</a:t>
            </a:r>
            <a:endParaRPr sz="1200"/>
          </a:p>
          <a:p>
            <a:pPr marL="0" lvl="0" indent="0" algn="l" rtl="0">
              <a:spcBef>
                <a:spcPts val="0"/>
              </a:spcBef>
              <a:spcAft>
                <a:spcPts val="0"/>
              </a:spcAft>
              <a:buNone/>
            </a:pPr>
            <a:r>
              <a:rPr lang="en" sz="1200"/>
              <a:t>head(cvd_data)</a:t>
            </a:r>
            <a:endParaRPr sz="1200"/>
          </a:p>
          <a:p>
            <a:pPr marL="0" lvl="0" indent="0" algn="l" rtl="0">
              <a:spcBef>
                <a:spcPts val="0"/>
              </a:spcBef>
              <a:spcAft>
                <a:spcPts val="0"/>
              </a:spcAft>
              <a:buNone/>
            </a:pPr>
            <a:r>
              <a:rPr lang="en" sz="1200"/>
              <a:t>summary(cvd_data)</a:t>
            </a:r>
            <a:endParaRPr sz="1200"/>
          </a:p>
          <a:p>
            <a:pPr marL="0" lvl="0" indent="0" algn="l" rtl="0">
              <a:spcBef>
                <a:spcPts val="0"/>
              </a:spcBef>
              <a:spcAft>
                <a:spcPts val="0"/>
              </a:spcAft>
              <a:buNone/>
            </a:pPr>
            <a:r>
              <a:rPr lang="en" sz="1200"/>
              <a: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4. Data Manipulation and Analysis (15 minutes)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**Data Cleaning**</a:t>
            </a:r>
            <a:endParaRPr sz="1200"/>
          </a:p>
          <a:p>
            <a:pPr marL="0" lvl="0" indent="0" algn="l" rtl="0">
              <a:spcBef>
                <a:spcPts val="0"/>
              </a:spcBef>
              <a:spcAft>
                <a:spcPts val="0"/>
              </a:spcAft>
              <a:buNone/>
            </a:pPr>
            <a:r>
              <a:rPr lang="en" sz="1200"/>
              <a:t>```R</a:t>
            </a:r>
            <a:endParaRPr sz="1200"/>
          </a:p>
          <a:p>
            <a:pPr marL="0" lvl="0" indent="0" algn="l" rtl="0">
              <a:spcBef>
                <a:spcPts val="0"/>
              </a:spcBef>
              <a:spcAft>
                <a:spcPts val="0"/>
              </a:spcAft>
              <a:buNone/>
            </a:pPr>
            <a:r>
              <a:rPr lang="en" sz="1200"/>
              <a:t># Handling missing values</a:t>
            </a:r>
            <a:endParaRPr sz="1200"/>
          </a:p>
          <a:p>
            <a:pPr marL="0" lvl="0" indent="0" algn="l" rtl="0">
              <a:spcBef>
                <a:spcPts val="0"/>
              </a:spcBef>
              <a:spcAft>
                <a:spcPts val="0"/>
              </a:spcAft>
              <a:buNone/>
            </a:pPr>
            <a:r>
              <a:rPr lang="en" sz="1200"/>
              <a:t>cvd_data$age[is.na(cvd_data$age)] &lt;- mean(cvd_data$age, na.rm = TRUE)</a:t>
            </a:r>
            <a:endParaRPr sz="1200"/>
          </a:p>
          <a:p>
            <a:pPr marL="0" lvl="0" indent="0" algn="l" rtl="0">
              <a:spcBef>
                <a:spcPts val="0"/>
              </a:spcBef>
              <a:spcAft>
                <a:spcPts val="0"/>
              </a:spcAft>
              <a:buNone/>
            </a:pPr>
            <a:r>
              <a:rPr lang="en" sz="1200"/>
              <a:t>cvd_data &lt;- na.omit(cvd_data)</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Data transformation</a:t>
            </a:r>
            <a:endParaRPr sz="1200"/>
          </a:p>
          <a:p>
            <a:pPr marL="0" lvl="0" indent="0" algn="l" rtl="0">
              <a:spcBef>
                <a:spcPts val="0"/>
              </a:spcBef>
              <a:spcAft>
                <a:spcPts val="0"/>
              </a:spcAft>
              <a:buNone/>
            </a:pPr>
            <a:r>
              <a:rPr lang="en" sz="1200"/>
              <a:t>cvd_data$age_group &lt;- ifelse(cvd_data$age &gt; 50, "Above 50", "50 or Below")</a:t>
            </a:r>
            <a:endParaRPr sz="1200"/>
          </a:p>
          <a:p>
            <a:pPr marL="0" lvl="0" indent="0" algn="l" rtl="0">
              <a:spcBef>
                <a:spcPts val="0"/>
              </a:spcBef>
              <a:spcAft>
                <a:spcPts val="0"/>
              </a:spcAft>
              <a:buNone/>
            </a:pPr>
            <a:r>
              <a:rPr lang="en" sz="1200"/>
              <a: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**Basic Data Analysis Techniques**</a:t>
            </a:r>
            <a:endParaRPr sz="1200"/>
          </a:p>
          <a:p>
            <a:pPr marL="0" lvl="0" indent="0" algn="l" rtl="0">
              <a:spcBef>
                <a:spcPts val="0"/>
              </a:spcBef>
              <a:spcAft>
                <a:spcPts val="0"/>
              </a:spcAft>
              <a:buNone/>
            </a:pPr>
            <a:r>
              <a:rPr lang="en" sz="1200"/>
              <a:t>```R</a:t>
            </a:r>
            <a:endParaRPr sz="1200"/>
          </a:p>
          <a:p>
            <a:pPr marL="0" lvl="0" indent="0" algn="l" rtl="0">
              <a:spcBef>
                <a:spcPts val="0"/>
              </a:spcBef>
              <a:spcAft>
                <a:spcPts val="0"/>
              </a:spcAft>
              <a:buNone/>
            </a:pPr>
            <a:r>
              <a:rPr lang="en" sz="1200"/>
              <a:t># Descriptive statistics</a:t>
            </a:r>
            <a:endParaRPr sz="1200"/>
          </a:p>
          <a:p>
            <a:pPr marL="0" lvl="0" indent="0" algn="l" rtl="0">
              <a:spcBef>
                <a:spcPts val="0"/>
              </a:spcBef>
              <a:spcAft>
                <a:spcPts val="0"/>
              </a:spcAft>
              <a:buNone/>
            </a:pPr>
            <a:r>
              <a:rPr lang="en" sz="1200"/>
              <a:t>summary(cvd_data$blood_pressure)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Simple visualizations</a:t>
            </a:r>
            <a:endParaRPr sz="1200"/>
          </a:p>
          <a:p>
            <a:pPr marL="0" lvl="0" indent="0" algn="l" rtl="0">
              <a:spcBef>
                <a:spcPts val="0"/>
              </a:spcBef>
              <a:spcAft>
                <a:spcPts val="0"/>
              </a:spcAft>
              <a:buNone/>
            </a:pPr>
            <a:r>
              <a:rPr lang="en" sz="1200"/>
              <a:t>hist(cvd_data$age)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Bar chart</a:t>
            </a:r>
            <a:endParaRPr sz="1200"/>
          </a:p>
          <a:p>
            <a:pPr marL="0" lvl="0" indent="0" algn="l" rtl="0">
              <a:spcBef>
                <a:spcPts val="0"/>
              </a:spcBef>
              <a:spcAft>
                <a:spcPts val="0"/>
              </a:spcAft>
              <a:buNone/>
            </a:pPr>
            <a:r>
              <a:rPr lang="en" sz="1200"/>
              <a:t>barplot(table(cvd_data$smoking_status))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Scatter plot</a:t>
            </a:r>
            <a:endParaRPr sz="1200"/>
          </a:p>
          <a:p>
            <a:pPr marL="0" lvl="0" indent="0" algn="l" rtl="0">
              <a:spcBef>
                <a:spcPts val="0"/>
              </a:spcBef>
              <a:spcAft>
                <a:spcPts val="0"/>
              </a:spcAft>
              <a:buNone/>
            </a:pPr>
            <a:r>
              <a:rPr lang="en" sz="1200"/>
              <a:t>plot(cvd_data$age, cvd_data$cholesterol_level)</a:t>
            </a:r>
            <a:endParaRPr sz="1200"/>
          </a:p>
          <a:p>
            <a:pPr marL="0" lvl="0" indent="0" algn="l" rtl="0">
              <a:spcBef>
                <a:spcPts val="0"/>
              </a:spcBef>
              <a:spcAft>
                <a:spcPts val="0"/>
              </a:spcAft>
              <a:buNone/>
            </a:pPr>
            <a:r>
              <a:rPr lang="en" sz="1200"/>
              <a: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**Using Packages for Data Manipulation and Visualizations**</a:t>
            </a:r>
            <a:endParaRPr sz="1200"/>
          </a:p>
          <a:p>
            <a:pPr marL="0" lvl="0" indent="0" algn="l" rtl="0">
              <a:spcBef>
                <a:spcPts val="0"/>
              </a:spcBef>
              <a:spcAft>
                <a:spcPts val="0"/>
              </a:spcAft>
              <a:buNone/>
            </a:pPr>
            <a:r>
              <a:rPr lang="en" sz="1200"/>
              <a:t>```R</a:t>
            </a:r>
            <a:endParaRPr sz="1200"/>
          </a:p>
          <a:p>
            <a:pPr marL="0" lvl="0" indent="0" algn="l" rtl="0">
              <a:spcBef>
                <a:spcPts val="0"/>
              </a:spcBef>
              <a:spcAft>
                <a:spcPts val="0"/>
              </a:spcAft>
              <a:buNone/>
            </a:pPr>
            <a:r>
              <a:rPr lang="en" sz="1200"/>
              <a:t># dplyr and ggplot2</a:t>
            </a:r>
            <a:endParaRPr sz="1200"/>
          </a:p>
          <a:p>
            <a:pPr marL="0" lvl="0" indent="0" algn="l" rtl="0">
              <a:spcBef>
                <a:spcPts val="0"/>
              </a:spcBef>
              <a:spcAft>
                <a:spcPts val="0"/>
              </a:spcAft>
              <a:buNone/>
            </a:pPr>
            <a:r>
              <a:rPr lang="en" sz="1200"/>
              <a:t>library(dplyr)</a:t>
            </a:r>
            <a:endParaRPr sz="1200"/>
          </a:p>
          <a:p>
            <a:pPr marL="0" lvl="0" indent="0" algn="l" rtl="0">
              <a:spcBef>
                <a:spcPts val="0"/>
              </a:spcBef>
              <a:spcAft>
                <a:spcPts val="0"/>
              </a:spcAft>
              <a:buNone/>
            </a:pPr>
            <a:r>
              <a:rPr lang="en" sz="1200"/>
              <a:t>library(ggplot2)</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Data manipulation with dplyr</a:t>
            </a:r>
            <a:endParaRPr sz="1200"/>
          </a:p>
          <a:p>
            <a:pPr marL="0" lvl="0" indent="0" algn="l" rtl="0">
              <a:spcBef>
                <a:spcPts val="0"/>
              </a:spcBef>
              <a:spcAft>
                <a:spcPts val="0"/>
              </a:spcAft>
              <a:buNone/>
            </a:pPr>
            <a:r>
              <a:rPr lang="en" sz="1200"/>
              <a:t>cvd_data &lt;- cvd_data %&gt;%</a:t>
            </a:r>
            <a:endParaRPr sz="1200"/>
          </a:p>
          <a:p>
            <a:pPr marL="0" lvl="0" indent="0" algn="l" rtl="0">
              <a:spcBef>
                <a:spcPts val="0"/>
              </a:spcBef>
              <a:spcAft>
                <a:spcPts val="0"/>
              </a:spcAft>
              <a:buNone/>
            </a:pPr>
            <a:r>
              <a:rPr lang="en" sz="1200"/>
              <a:t>  filter(age &gt; 18) %&gt;%</a:t>
            </a:r>
            <a:endParaRPr sz="1200"/>
          </a:p>
          <a:p>
            <a:pPr marL="0" lvl="0" indent="0" algn="l" rtl="0">
              <a:spcBef>
                <a:spcPts val="0"/>
              </a:spcBef>
              <a:spcAft>
                <a:spcPts val="0"/>
              </a:spcAft>
              <a:buNone/>
            </a:pPr>
            <a:r>
              <a:rPr lang="en" sz="1200"/>
              <a:t>  arrange(desc(cholesterol_level))</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Advanced visualizations with ggplot2</a:t>
            </a:r>
            <a:endParaRPr sz="1200"/>
          </a:p>
          <a:p>
            <a:pPr marL="0" lvl="0" indent="0" algn="l" rtl="0">
              <a:spcBef>
                <a:spcPts val="0"/>
              </a:spcBef>
              <a:spcAft>
                <a:spcPts val="0"/>
              </a:spcAft>
              <a:buNone/>
            </a:pPr>
            <a:r>
              <a:rPr lang="en" sz="1200"/>
              <a:t>ggplot(cvd_data, aes(x=age, y=blood_pressure)) +</a:t>
            </a:r>
            <a:endParaRPr sz="1200"/>
          </a:p>
          <a:p>
            <a:pPr marL="0" lvl="0" indent="0" algn="l" rtl="0">
              <a:spcBef>
                <a:spcPts val="0"/>
              </a:spcBef>
              <a:spcAft>
                <a:spcPts val="0"/>
              </a:spcAft>
              <a:buNone/>
            </a:pPr>
            <a:r>
              <a:rPr lang="en" sz="1200"/>
              <a:t>  geom_point() +</a:t>
            </a:r>
            <a:endParaRPr sz="1200"/>
          </a:p>
          <a:p>
            <a:pPr marL="0" lvl="0" indent="0" algn="l" rtl="0">
              <a:spcBef>
                <a:spcPts val="0"/>
              </a:spcBef>
              <a:spcAft>
                <a:spcPts val="0"/>
              </a:spcAft>
              <a:buNone/>
            </a:pPr>
            <a:r>
              <a:rPr lang="en" sz="1200"/>
              <a:t>  labs(title="Age vs Blood Pressure", x="Age", y="Blood Pressure")</a:t>
            </a:r>
            <a:endParaRPr sz="1200"/>
          </a:p>
          <a:p>
            <a:pPr marL="0" lvl="0" indent="0" algn="l" rtl="0">
              <a:spcBef>
                <a:spcPts val="0"/>
              </a:spcBef>
              <a:spcAft>
                <a:spcPts val="0"/>
              </a:spcAft>
              <a:buNone/>
            </a:pPr>
            <a:r>
              <a:rPr lang="en" sz="1200"/>
              <a:t>```</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9dce671dfa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9dce671dfa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9e1fb7d79f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9e1fb7d79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9e1fb7d79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9e1fb7d79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e1fb7d79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9e1fb7d79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9e1fb7d79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9e1fb7d79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9e1fb7d79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9e1fb7d79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9e1fb7d79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9e1fb7d79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9e1fb7d79f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9e1fb7d79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e1fb7d79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e1fb7d79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9e1fb7d79f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9e1fb7d79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SLIDES_API43000874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SLIDES_API43000874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9e1fb7d79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9e1fb7d79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SLIDES_API430008747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SLIDES_API430008747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SLIDES_API430008747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SLIDES_API430008747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9e1fb7d79f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9e1fb7d79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9dce671dfa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9dce671dfa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9dce671dfa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9dce671dfa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9dce671dfa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9dce671dfa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dce671dfa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9dce671dfa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9dce671dfa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9dce671dfa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_Introduction_Slide_1">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txBox="1">
            <a:spLocks noGrp="1"/>
          </p:cNvSpPr>
          <p:nvPr>
            <p:ph type="body" idx="1"/>
          </p:nvPr>
        </p:nvSpPr>
        <p:spPr>
          <a:xfrm>
            <a:off x="632175" y="1717350"/>
            <a:ext cx="5520900" cy="26523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sz="13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pic>
        <p:nvPicPr>
          <p:cNvPr id="54" name="Google Shape;54;p13"/>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5" name="Google Shape;55;p13"/>
          <p:cNvPicPr preferRelativeResize="0"/>
          <p:nvPr/>
        </p:nvPicPr>
        <p:blipFill rotWithShape="1">
          <a:blip r:embed="rId3">
            <a:alphaModFix/>
          </a:blip>
          <a:srcRect l="7871" r="4470"/>
          <a:stretch/>
        </p:blipFill>
        <p:spPr>
          <a:xfrm rot="5399995">
            <a:off x="5161977" y="1270987"/>
            <a:ext cx="5149824" cy="260152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oints 2_1">
  <p:cSld name="TITLE_1_1_2">
    <p:spTree>
      <p:nvGrpSpPr>
        <p:cNvPr id="1" name="Shape 56"/>
        <p:cNvGrpSpPr/>
        <p:nvPr/>
      </p:nvGrpSpPr>
      <p:grpSpPr>
        <a:xfrm>
          <a:off x="0" y="0"/>
          <a:ext cx="0" cy="0"/>
          <a:chOff x="0" y="0"/>
          <a:chExt cx="0" cy="0"/>
        </a:xfrm>
      </p:grpSpPr>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14"/>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59" name="Google Shape;59;p14"/>
          <p:cNvSpPr txBox="1"/>
          <p:nvPr/>
        </p:nvSpPr>
        <p:spPr>
          <a:xfrm>
            <a:off x="41351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League Spartan"/>
                <a:ea typeface="League Spartan"/>
                <a:cs typeface="League Spartan"/>
                <a:sym typeface="League Spartan"/>
              </a:rPr>
              <a:t>01</a:t>
            </a:r>
            <a:endParaRPr sz="2000" b="1">
              <a:solidFill>
                <a:schemeClr val="accent4"/>
              </a:solidFill>
              <a:latin typeface="League Spartan"/>
              <a:ea typeface="League Spartan"/>
              <a:cs typeface="League Spartan"/>
              <a:sym typeface="League Spartan"/>
            </a:endParaRPr>
          </a:p>
        </p:txBody>
      </p:sp>
      <p:sp>
        <p:nvSpPr>
          <p:cNvPr id="60" name="Google Shape;60;p14"/>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61" name="Google Shape;61;p14"/>
          <p:cNvSpPr txBox="1"/>
          <p:nvPr/>
        </p:nvSpPr>
        <p:spPr>
          <a:xfrm>
            <a:off x="41351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League Spartan"/>
                <a:ea typeface="League Spartan"/>
                <a:cs typeface="League Spartan"/>
                <a:sym typeface="League Spartan"/>
              </a:rPr>
              <a:t>02</a:t>
            </a:r>
            <a:endParaRPr sz="2000" b="1">
              <a:solidFill>
                <a:schemeClr val="accent4"/>
              </a:solidFill>
              <a:latin typeface="League Spartan"/>
              <a:ea typeface="League Spartan"/>
              <a:cs typeface="League Spartan"/>
              <a:sym typeface="League Spartan"/>
            </a:endParaRPr>
          </a:p>
        </p:txBody>
      </p:sp>
      <p:sp>
        <p:nvSpPr>
          <p:cNvPr id="62" name="Google Shape;62;p14"/>
          <p:cNvSpPr txBox="1">
            <a:spLocks noGrp="1"/>
          </p:cNvSpPr>
          <p:nvPr>
            <p:ph type="subTitle" idx="2"/>
          </p:nvPr>
        </p:nvSpPr>
        <p:spPr>
          <a:xfrm>
            <a:off x="4678425" y="2726325"/>
            <a:ext cx="37272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63" name="Google Shape;63;p14"/>
          <p:cNvSpPr>
            <a:spLocks noGrp="1"/>
          </p:cNvSpPr>
          <p:nvPr>
            <p:ph type="pic" idx="3"/>
          </p:nvPr>
        </p:nvSpPr>
        <p:spPr>
          <a:xfrm>
            <a:off x="642700" y="632300"/>
            <a:ext cx="2615100" cy="3918900"/>
          </a:xfrm>
          <a:prstGeom prst="roundRect">
            <a:avLst>
              <a:gd name="adj" fmla="val 16667"/>
            </a:avLst>
          </a:prstGeom>
          <a:noFill/>
          <a:ln>
            <a:noFill/>
          </a:ln>
        </p:spPr>
      </p:sp>
      <p:pic>
        <p:nvPicPr>
          <p:cNvPr id="64" name="Google Shape;64;p14"/>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65" name="Google Shape;65;p14"/>
          <p:cNvPicPr preferRelativeResize="0"/>
          <p:nvPr/>
        </p:nvPicPr>
        <p:blipFill rotWithShape="1">
          <a:blip r:embed="rId2">
            <a:alphaModFix/>
          </a:blip>
          <a:srcRect r="49205"/>
          <a:stretch/>
        </p:blipFill>
        <p:spPr>
          <a:xfrm rot="10800000">
            <a:off x="0" y="1892238"/>
            <a:ext cx="1836600" cy="3599400"/>
          </a:xfrm>
          <a:prstGeom prst="rect">
            <a:avLst/>
          </a:prstGeom>
          <a:noFill/>
          <a:ln>
            <a:noFill/>
          </a:ln>
        </p:spPr>
      </p:pic>
      <p:sp>
        <p:nvSpPr>
          <p:cNvPr id="66" name="Google Shape;66;p14"/>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2C2C"/>
              </a:solidFill>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A_Title_Body_2">
  <p:cSld name="TITLE_1_1_3">
    <p:spTree>
      <p:nvGrpSpPr>
        <p:cNvPr id="1" name="Shape 67"/>
        <p:cNvGrpSpPr/>
        <p:nvPr/>
      </p:nvGrpSpPr>
      <p:grpSpPr>
        <a:xfrm>
          <a:off x="0" y="0"/>
          <a:ext cx="0" cy="0"/>
          <a:chOff x="0" y="0"/>
          <a:chExt cx="0" cy="0"/>
        </a:xfrm>
      </p:grpSpPr>
      <p:pic>
        <p:nvPicPr>
          <p:cNvPr id="68" name="Google Shape;68;p15"/>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69" name="Google Shape;69;p15"/>
          <p:cNvPicPr preferRelativeResize="0"/>
          <p:nvPr/>
        </p:nvPicPr>
        <p:blipFill rotWithShape="1">
          <a:blip r:embed="rId2">
            <a:alphaModFix/>
          </a:blip>
          <a:srcRect r="49205"/>
          <a:stretch/>
        </p:blipFill>
        <p:spPr>
          <a:xfrm rot="10800000">
            <a:off x="0" y="1892238"/>
            <a:ext cx="1836600" cy="3599400"/>
          </a:xfrm>
          <a:prstGeom prst="rect">
            <a:avLst/>
          </a:prstGeom>
          <a:noFill/>
          <a:ln>
            <a:noFill/>
          </a:ln>
        </p:spPr>
      </p:pic>
      <p:sp>
        <p:nvSpPr>
          <p:cNvPr id="70" name="Google Shape;7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5"/>
          <p:cNvSpPr>
            <a:spLocks noGrp="1"/>
          </p:cNvSpPr>
          <p:nvPr>
            <p:ph type="pic" idx="2"/>
          </p:nvPr>
        </p:nvSpPr>
        <p:spPr>
          <a:xfrm>
            <a:off x="642700" y="632300"/>
            <a:ext cx="2615100" cy="3918900"/>
          </a:xfrm>
          <a:prstGeom prst="roundRect">
            <a:avLst>
              <a:gd name="adj" fmla="val 16667"/>
            </a:avLst>
          </a:prstGeom>
          <a:noFill/>
          <a:ln>
            <a:noFill/>
          </a:ln>
        </p:spPr>
      </p:sp>
      <p:sp>
        <p:nvSpPr>
          <p:cNvPr id="72" name="Google Shape;72;p15"/>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2C2C"/>
              </a:solidFill>
            </a:endParaRPr>
          </a:p>
        </p:txBody>
      </p:sp>
      <p:sp>
        <p:nvSpPr>
          <p:cNvPr id="73" name="Google Shape;73;p15"/>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sp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74" name="Google Shape;74;p15"/>
          <p:cNvSpPr/>
          <p:nvPr/>
        </p:nvSpPr>
        <p:spPr>
          <a:xfrm>
            <a:off x="4800600" y="632300"/>
            <a:ext cx="775500" cy="131400"/>
          </a:xfrm>
          <a:prstGeom prst="roundRect">
            <a:avLst>
              <a:gd name="adj" fmla="val 50000"/>
            </a:avLst>
          </a:prstGeom>
          <a:solidFill>
            <a:srgbClr val="F4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txBox="1">
            <a:spLocks noGrp="1"/>
          </p:cNvSpPr>
          <p:nvPr>
            <p:ph type="subTitle" idx="1"/>
          </p:nvPr>
        </p:nvSpPr>
        <p:spPr>
          <a:xfrm>
            <a:off x="4722075" y="1959150"/>
            <a:ext cx="3589800" cy="27423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76"/>
        <p:cNvGrpSpPr/>
        <p:nvPr/>
      </p:nvGrpSpPr>
      <p:grpSpPr>
        <a:xfrm>
          <a:off x="0" y="0"/>
          <a:ext cx="0" cy="0"/>
          <a:chOff x="0" y="0"/>
          <a:chExt cx="0" cy="0"/>
        </a:xfrm>
      </p:grpSpPr>
      <p:sp>
        <p:nvSpPr>
          <p:cNvPr id="77" name="Google Shape;7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8" name="Google Shape;78;p16"/>
          <p:cNvSpPr txBox="1">
            <a:spLocks noGrp="1"/>
          </p:cNvSpPr>
          <p:nvPr>
            <p:ph type="subTitle" idx="1"/>
          </p:nvPr>
        </p:nvSpPr>
        <p:spPr>
          <a:xfrm>
            <a:off x="383075" y="1908900"/>
            <a:ext cx="2469000" cy="40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 name="Google Shape;79;p16"/>
          <p:cNvSpPr txBox="1">
            <a:spLocks noGrp="1"/>
          </p:cNvSpPr>
          <p:nvPr>
            <p:ph type="subTitle" idx="2"/>
          </p:nvPr>
        </p:nvSpPr>
        <p:spPr>
          <a:xfrm>
            <a:off x="3284763" y="1908900"/>
            <a:ext cx="2469000" cy="395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80" name="Google Shape;80;p16"/>
          <p:cNvPicPr preferRelativeResize="0"/>
          <p:nvPr/>
        </p:nvPicPr>
        <p:blipFill rotWithShape="1">
          <a:blip r:embed="rId2">
            <a:alphaModFix/>
          </a:blip>
          <a:srcRect r="49205" b="13464"/>
          <a:stretch/>
        </p:blipFill>
        <p:spPr>
          <a:xfrm flipH="1">
            <a:off x="8025" y="3162568"/>
            <a:ext cx="1168200" cy="1980900"/>
          </a:xfrm>
          <a:prstGeom prst="rect">
            <a:avLst/>
          </a:prstGeom>
          <a:noFill/>
          <a:ln>
            <a:noFill/>
          </a:ln>
        </p:spPr>
      </p:pic>
      <p:sp>
        <p:nvSpPr>
          <p:cNvPr id="81" name="Google Shape;81;p16"/>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sp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82" name="Google Shape;82;p16"/>
          <p:cNvSpPr txBox="1">
            <a:spLocks noGrp="1"/>
          </p:cNvSpPr>
          <p:nvPr>
            <p:ph type="subTitle" idx="3"/>
          </p:nvPr>
        </p:nvSpPr>
        <p:spPr>
          <a:xfrm>
            <a:off x="6186450" y="1908900"/>
            <a:ext cx="2469000" cy="395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83" name="Google Shape;83;p16"/>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84"/>
        <p:cNvGrpSpPr/>
        <p:nvPr/>
      </p:nvGrpSpPr>
      <p:grpSpPr>
        <a:xfrm>
          <a:off x="0" y="0"/>
          <a:ext cx="0" cy="0"/>
          <a:chOff x="0" y="0"/>
          <a:chExt cx="0" cy="0"/>
        </a:xfrm>
      </p:grpSpPr>
      <p:sp>
        <p:nvSpPr>
          <p:cNvPr id="85" name="Google Shape;8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6" name="Google Shape;86;p17"/>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rtl="0">
              <a:spcBef>
                <a:spcPts val="0"/>
              </a:spcBef>
              <a:spcAft>
                <a:spcPts val="0"/>
              </a:spcAft>
              <a:buSzPts val="2800"/>
              <a:buNone/>
              <a:defRPr/>
            </a:lvl1pPr>
            <a:lvl2pPr lvl="1" algn="ctr" rtl="0">
              <a:spcBef>
                <a:spcPts val="0"/>
              </a:spcBef>
              <a:spcAft>
                <a:spcPts val="0"/>
              </a:spcAft>
              <a:buSzPts val="2800"/>
              <a:buNone/>
              <a:defRPr>
                <a:latin typeface="Poppins"/>
                <a:ea typeface="Poppins"/>
                <a:cs typeface="Poppins"/>
                <a:sym typeface="Poppins"/>
              </a:defRPr>
            </a:lvl2pPr>
            <a:lvl3pPr lvl="2" algn="ctr" rtl="0">
              <a:spcBef>
                <a:spcPts val="0"/>
              </a:spcBef>
              <a:spcAft>
                <a:spcPts val="0"/>
              </a:spcAft>
              <a:buSzPts val="2800"/>
              <a:buNone/>
              <a:defRPr>
                <a:latin typeface="Poppins"/>
                <a:ea typeface="Poppins"/>
                <a:cs typeface="Poppins"/>
                <a:sym typeface="Poppins"/>
              </a:defRPr>
            </a:lvl3pPr>
            <a:lvl4pPr lvl="3" algn="ctr" rtl="0">
              <a:spcBef>
                <a:spcPts val="0"/>
              </a:spcBef>
              <a:spcAft>
                <a:spcPts val="0"/>
              </a:spcAft>
              <a:buSzPts val="2800"/>
              <a:buNone/>
              <a:defRPr>
                <a:latin typeface="Poppins"/>
                <a:ea typeface="Poppins"/>
                <a:cs typeface="Poppins"/>
                <a:sym typeface="Poppins"/>
              </a:defRPr>
            </a:lvl4pPr>
            <a:lvl5pPr lvl="4" algn="ctr" rtl="0">
              <a:spcBef>
                <a:spcPts val="0"/>
              </a:spcBef>
              <a:spcAft>
                <a:spcPts val="0"/>
              </a:spcAft>
              <a:buSzPts val="2800"/>
              <a:buNone/>
              <a:defRPr>
                <a:latin typeface="Poppins"/>
                <a:ea typeface="Poppins"/>
                <a:cs typeface="Poppins"/>
                <a:sym typeface="Poppins"/>
              </a:defRPr>
            </a:lvl5pPr>
            <a:lvl6pPr lvl="5" algn="ctr" rtl="0">
              <a:spcBef>
                <a:spcPts val="0"/>
              </a:spcBef>
              <a:spcAft>
                <a:spcPts val="0"/>
              </a:spcAft>
              <a:buSzPts val="2800"/>
              <a:buNone/>
              <a:defRPr>
                <a:latin typeface="Poppins"/>
                <a:ea typeface="Poppins"/>
                <a:cs typeface="Poppins"/>
                <a:sym typeface="Poppins"/>
              </a:defRPr>
            </a:lvl6pPr>
            <a:lvl7pPr lvl="6" algn="ctr" rtl="0">
              <a:spcBef>
                <a:spcPts val="0"/>
              </a:spcBef>
              <a:spcAft>
                <a:spcPts val="0"/>
              </a:spcAft>
              <a:buSzPts val="2800"/>
              <a:buNone/>
              <a:defRPr>
                <a:latin typeface="Poppins"/>
                <a:ea typeface="Poppins"/>
                <a:cs typeface="Poppins"/>
                <a:sym typeface="Poppins"/>
              </a:defRPr>
            </a:lvl7pPr>
            <a:lvl8pPr lvl="7" algn="ctr" rtl="0">
              <a:spcBef>
                <a:spcPts val="0"/>
              </a:spcBef>
              <a:spcAft>
                <a:spcPts val="0"/>
              </a:spcAft>
              <a:buSzPts val="2800"/>
              <a:buNone/>
              <a:defRPr>
                <a:latin typeface="Poppins"/>
                <a:ea typeface="Poppins"/>
                <a:cs typeface="Poppins"/>
                <a:sym typeface="Poppins"/>
              </a:defRPr>
            </a:lvl8pPr>
            <a:lvl9pPr lvl="8" algn="ctr" rtl="0">
              <a:spcBef>
                <a:spcPts val="0"/>
              </a:spcBef>
              <a:spcAft>
                <a:spcPts val="0"/>
              </a:spcAft>
              <a:buSzPts val="2800"/>
              <a:buNone/>
              <a:defRPr>
                <a:latin typeface="Poppins"/>
                <a:ea typeface="Poppins"/>
                <a:cs typeface="Poppins"/>
                <a:sym typeface="Poppins"/>
              </a:defRPr>
            </a:lvl9pPr>
          </a:lstStyle>
          <a:p>
            <a:endParaRPr/>
          </a:p>
        </p:txBody>
      </p:sp>
      <p:pic>
        <p:nvPicPr>
          <p:cNvPr id="87" name="Google Shape;87;p17"/>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rstudio-education.github.io/hopr/starting.html"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www.udemy.com/course/r-programming/"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ctrTitle"/>
          </p:nvPr>
        </p:nvSpPr>
        <p:spPr>
          <a:xfrm>
            <a:off x="4159475" y="1416525"/>
            <a:ext cx="4598400" cy="1471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b="1">
                <a:latin typeface="Playfair Display"/>
                <a:ea typeface="Playfair Display"/>
                <a:cs typeface="Playfair Display"/>
                <a:sym typeface="Playfair Display"/>
              </a:rPr>
              <a:t>Coding in R For Healthcare Informatics and Health Data Science</a:t>
            </a:r>
            <a:endParaRPr b="1">
              <a:latin typeface="Playfair Display"/>
              <a:ea typeface="Playfair Display"/>
              <a:cs typeface="Playfair Display"/>
              <a:sym typeface="Playfair Display"/>
            </a:endParaRPr>
          </a:p>
        </p:txBody>
      </p:sp>
      <p:sp>
        <p:nvSpPr>
          <p:cNvPr id="93" name="Google Shape;93;p18"/>
          <p:cNvSpPr txBox="1">
            <a:spLocks noGrp="1"/>
          </p:cNvSpPr>
          <p:nvPr>
            <p:ph type="subTitle" idx="1"/>
          </p:nvPr>
        </p:nvSpPr>
        <p:spPr>
          <a:xfrm>
            <a:off x="2176425" y="3807525"/>
            <a:ext cx="5984100" cy="79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a:t>Kimberly Deas, MS, PhD Candidate</a:t>
            </a:r>
            <a:endParaRPr/>
          </a:p>
          <a:p>
            <a:pPr marL="0" lvl="0" indent="0" algn="ctr" rtl="0">
              <a:spcBef>
                <a:spcPts val="0"/>
              </a:spcBef>
              <a:spcAft>
                <a:spcPts val="0"/>
              </a:spcAft>
              <a:buNone/>
            </a:pPr>
            <a:r>
              <a:rPr lang="en"/>
              <a:t>BlackTIDES Informatics Lead</a:t>
            </a:r>
            <a:endParaRPr/>
          </a:p>
        </p:txBody>
      </p:sp>
      <p:pic>
        <p:nvPicPr>
          <p:cNvPr id="94" name="Google Shape;94;p18"/>
          <p:cNvPicPr preferRelativeResize="0"/>
          <p:nvPr/>
        </p:nvPicPr>
        <p:blipFill>
          <a:blip r:embed="rId3">
            <a:alphaModFix/>
          </a:blip>
          <a:stretch>
            <a:fillRect/>
          </a:stretch>
        </p:blipFill>
        <p:spPr>
          <a:xfrm>
            <a:off x="764375" y="484911"/>
            <a:ext cx="2967875" cy="2967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996926" y="145121"/>
            <a:ext cx="6752027"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a:latin typeface="EB Garamond"/>
                <a:ea typeface="EB Garamond"/>
                <a:cs typeface="EB Garamond"/>
                <a:sym typeface="EB Garamond"/>
              </a:rPr>
              <a:t>Basics of R: Getting Started with R: Installation and Setup</a:t>
            </a:r>
            <a:endParaRPr sz="3000" b="1" dirty="0">
              <a:latin typeface="EB Garamond"/>
              <a:ea typeface="EB Garamond"/>
              <a:cs typeface="EB Garamond"/>
              <a:sym typeface="EB Garamond"/>
            </a:endParaRPr>
          </a:p>
        </p:txBody>
      </p:sp>
      <p:sp>
        <p:nvSpPr>
          <p:cNvPr id="147" name="Google Shape;147;p27"/>
          <p:cNvSpPr txBox="1">
            <a:spLocks noGrp="1"/>
          </p:cNvSpPr>
          <p:nvPr>
            <p:ph type="subTitle" idx="1"/>
          </p:nvPr>
        </p:nvSpPr>
        <p:spPr>
          <a:xfrm>
            <a:off x="1729100" y="1094500"/>
            <a:ext cx="4764000" cy="3484500"/>
          </a:xfrm>
          <a:prstGeom prst="rect">
            <a:avLst/>
          </a:prstGeom>
        </p:spPr>
        <p:txBody>
          <a:bodyPr spcFirstLastPara="1" wrap="square" lIns="91425" tIns="91425" rIns="91425" bIns="91425" anchor="t" anchorCtr="0">
            <a:noAutofit/>
          </a:bodyPr>
          <a:lstStyle/>
          <a:p>
            <a:pPr marL="457200" lvl="0" indent="-457200" algn="l" rtl="0">
              <a:lnSpc>
                <a:spcPct val="110000"/>
              </a:lnSpc>
              <a:spcBef>
                <a:spcPts val="0"/>
              </a:spcBef>
              <a:spcAft>
                <a:spcPts val="0"/>
              </a:spcAft>
              <a:buSzPts val="3600"/>
              <a:buChar char="●"/>
            </a:pPr>
            <a:r>
              <a:rPr lang="en" sz="3600"/>
              <a:t>Installing R and R studio:</a:t>
            </a:r>
            <a:br>
              <a:rPr lang="en" sz="3600"/>
            </a:br>
            <a:r>
              <a:rPr lang="en" sz="3600" u="sng">
                <a:solidFill>
                  <a:schemeClr val="hlink"/>
                </a:solidFill>
                <a:hlinkClick r:id="rId3"/>
              </a:rPr>
              <a:t>https://rstudio-education.github.io/hopr/starting.html</a:t>
            </a:r>
            <a:endParaRPr sz="3600"/>
          </a:p>
          <a:p>
            <a:pPr marL="457200" lvl="0" indent="0" algn="l" rtl="0">
              <a:lnSpc>
                <a:spcPct val="110000"/>
              </a:lnSpc>
              <a:spcBef>
                <a:spcPts val="1200"/>
              </a:spcBef>
              <a:spcAft>
                <a:spcPts val="1200"/>
              </a:spcAft>
              <a:buNone/>
            </a:pP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99600" y="410175"/>
            <a:ext cx="14829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EB Garamond"/>
                <a:ea typeface="EB Garamond"/>
                <a:cs typeface="EB Garamond"/>
                <a:sym typeface="EB Garamond"/>
              </a:rPr>
              <a:t>Basics of R: R Console</a:t>
            </a:r>
            <a:endParaRPr b="1">
              <a:latin typeface="EB Garamond"/>
              <a:ea typeface="EB Garamond"/>
              <a:cs typeface="EB Garamond"/>
              <a:sym typeface="EB Garamond"/>
            </a:endParaRPr>
          </a:p>
        </p:txBody>
      </p:sp>
      <p:pic>
        <p:nvPicPr>
          <p:cNvPr id="153" name="Google Shape;153;p28"/>
          <p:cNvPicPr preferRelativeResize="0"/>
          <p:nvPr/>
        </p:nvPicPr>
        <p:blipFill>
          <a:blip r:embed="rId3">
            <a:alphaModFix/>
          </a:blip>
          <a:stretch>
            <a:fillRect/>
          </a:stretch>
        </p:blipFill>
        <p:spPr>
          <a:xfrm>
            <a:off x="1727850" y="320750"/>
            <a:ext cx="6317276" cy="4511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99600" y="410175"/>
            <a:ext cx="14829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EB Garamond"/>
                <a:ea typeface="EB Garamond"/>
                <a:cs typeface="EB Garamond"/>
                <a:sym typeface="EB Garamond"/>
              </a:rPr>
              <a:t>Basics of R: R Studio</a:t>
            </a:r>
            <a:endParaRPr b="1">
              <a:latin typeface="EB Garamond"/>
              <a:ea typeface="EB Garamond"/>
              <a:cs typeface="EB Garamond"/>
              <a:sym typeface="EB Garamond"/>
            </a:endParaRPr>
          </a:p>
        </p:txBody>
      </p:sp>
      <p:pic>
        <p:nvPicPr>
          <p:cNvPr id="159" name="Google Shape;159;p29"/>
          <p:cNvPicPr preferRelativeResize="0"/>
          <p:nvPr/>
        </p:nvPicPr>
        <p:blipFill>
          <a:blip r:embed="rId3">
            <a:alphaModFix/>
          </a:blip>
          <a:stretch>
            <a:fillRect/>
          </a:stretch>
        </p:blipFill>
        <p:spPr>
          <a:xfrm>
            <a:off x="1715550" y="323538"/>
            <a:ext cx="7194250" cy="44964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1"/>
          <p:cNvSpPr txBox="1">
            <a:spLocks noGrp="1"/>
          </p:cNvSpPr>
          <p:nvPr>
            <p:ph type="title"/>
          </p:nvPr>
        </p:nvSpPr>
        <p:spPr>
          <a:xfrm>
            <a:off x="887977" y="175970"/>
            <a:ext cx="6603404"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a:latin typeface="EB Garamond"/>
                <a:ea typeface="EB Garamond"/>
                <a:cs typeface="EB Garamond"/>
                <a:sym typeface="EB Garamond"/>
              </a:rPr>
              <a:t>Live demo R Studio – The Basics</a:t>
            </a:r>
            <a:endParaRPr sz="3000" b="1" dirty="0">
              <a:latin typeface="EB Garamond"/>
              <a:ea typeface="EB Garamond"/>
              <a:cs typeface="EB Garamond"/>
              <a:sym typeface="EB Garamond"/>
            </a:endParaRPr>
          </a:p>
        </p:txBody>
      </p:sp>
      <p:sp>
        <p:nvSpPr>
          <p:cNvPr id="3" name="TextBox 2">
            <a:extLst>
              <a:ext uri="{FF2B5EF4-FFF2-40B4-BE49-F238E27FC236}">
                <a16:creationId xmlns:a16="http://schemas.microsoft.com/office/drawing/2014/main" id="{019D683C-7977-7061-4517-D483801BB35B}"/>
              </a:ext>
            </a:extLst>
          </p:cNvPr>
          <p:cNvSpPr txBox="1"/>
          <p:nvPr/>
        </p:nvSpPr>
        <p:spPr>
          <a:xfrm>
            <a:off x="1863634" y="872962"/>
            <a:ext cx="6435634" cy="3908762"/>
          </a:xfrm>
          <a:prstGeom prst="rect">
            <a:avLst/>
          </a:prstGeom>
          <a:noFill/>
        </p:spPr>
        <p:txBody>
          <a:bodyPr wrap="square">
            <a:spAutoFit/>
          </a:bodyPr>
          <a:lstStyle/>
          <a:p>
            <a:r>
              <a:rPr lang="en-US" sz="1600" b="1" dirty="0">
                <a:solidFill>
                  <a:schemeClr val="bg1">
                    <a:lumMod val="50000"/>
                    <a:lumOff val="50000"/>
                  </a:schemeClr>
                </a:solidFill>
                <a:latin typeface="+mn-lt"/>
              </a:rPr>
              <a:t>- Source Pane</a:t>
            </a:r>
          </a:p>
          <a:p>
            <a:r>
              <a:rPr lang="en-US" sz="1600" dirty="0">
                <a:solidFill>
                  <a:schemeClr val="bg1">
                    <a:lumMod val="50000"/>
                    <a:lumOff val="50000"/>
                  </a:schemeClr>
                </a:solidFill>
                <a:latin typeface="+mn-lt"/>
              </a:rPr>
              <a:t>This is where users write and edit their R scripts. </a:t>
            </a:r>
          </a:p>
          <a:p>
            <a:endParaRPr lang="en-US" sz="1600" dirty="0">
              <a:solidFill>
                <a:schemeClr val="bg1">
                  <a:lumMod val="50000"/>
                  <a:lumOff val="50000"/>
                </a:schemeClr>
              </a:solidFill>
              <a:latin typeface="+mn-lt"/>
            </a:endParaRPr>
          </a:p>
          <a:p>
            <a:r>
              <a:rPr lang="en-US" sz="1600" b="1" kern="100" dirty="0">
                <a:solidFill>
                  <a:schemeClr val="bg1">
                    <a:lumMod val="50000"/>
                    <a:lumOff val="50000"/>
                  </a:schemeClr>
                </a:solidFill>
                <a:effectLst/>
                <a:latin typeface="+mn-lt"/>
                <a:ea typeface="Aptos" panose="020B0004020202020204" pitchFamily="34" charset="0"/>
              </a:rPr>
              <a:t>- Console Pane</a:t>
            </a:r>
          </a:p>
          <a:p>
            <a:r>
              <a:rPr lang="en-US" sz="1600" kern="100" dirty="0">
                <a:solidFill>
                  <a:schemeClr val="bg1">
                    <a:lumMod val="50000"/>
                    <a:lumOff val="50000"/>
                  </a:schemeClr>
                </a:solidFill>
                <a:effectLst/>
                <a:latin typeface="+mn-lt"/>
                <a:ea typeface="Aptos" panose="020B0004020202020204" pitchFamily="34" charset="0"/>
              </a:rPr>
              <a:t>This is the area where R code is executed and results are displayed. </a:t>
            </a:r>
          </a:p>
          <a:p>
            <a:endParaRPr lang="en-US" sz="1600" kern="100" dirty="0">
              <a:solidFill>
                <a:schemeClr val="bg1">
                  <a:lumMod val="50000"/>
                  <a:lumOff val="50000"/>
                </a:schemeClr>
              </a:solidFill>
              <a:latin typeface="+mn-lt"/>
              <a:ea typeface="Aptos" panose="020B0004020202020204" pitchFamily="34" charset="0"/>
            </a:endParaRPr>
          </a:p>
          <a:p>
            <a:r>
              <a:rPr lang="en-US" sz="1600" b="1" kern="100" dirty="0">
                <a:solidFill>
                  <a:schemeClr val="bg1">
                    <a:lumMod val="50000"/>
                    <a:lumOff val="50000"/>
                  </a:schemeClr>
                </a:solidFill>
                <a:effectLst/>
                <a:latin typeface="+mn-lt"/>
                <a:ea typeface="Aptos" panose="020B0004020202020204" pitchFamily="34" charset="0"/>
              </a:rPr>
              <a:t>- Environment and History Panes</a:t>
            </a:r>
          </a:p>
          <a:p>
            <a:r>
              <a:rPr lang="en-US" sz="1600" kern="100" dirty="0">
                <a:solidFill>
                  <a:schemeClr val="bg1">
                    <a:lumMod val="50000"/>
                    <a:lumOff val="50000"/>
                  </a:schemeClr>
                </a:solidFill>
                <a:effectLst/>
                <a:latin typeface="+mn-lt"/>
                <a:ea typeface="Aptos" panose="020B0004020202020204" pitchFamily="34" charset="0"/>
              </a:rPr>
              <a:t>The Environment tab shows the current working dataset, including variables, datasets, and functions. The History tab acts as a log of previously run commands. </a:t>
            </a:r>
          </a:p>
          <a:p>
            <a:endParaRPr lang="en-US" sz="1600" kern="100" dirty="0">
              <a:solidFill>
                <a:schemeClr val="bg1">
                  <a:lumMod val="50000"/>
                  <a:lumOff val="50000"/>
                </a:schemeClr>
              </a:solidFill>
              <a:latin typeface="+mn-lt"/>
              <a:ea typeface="Aptos" panose="020B0004020202020204" pitchFamily="34" charset="0"/>
            </a:endParaRPr>
          </a:p>
          <a:p>
            <a:r>
              <a:rPr lang="en-US" sz="1600" b="1" kern="100" dirty="0">
                <a:solidFill>
                  <a:schemeClr val="bg1">
                    <a:lumMod val="50000"/>
                    <a:lumOff val="50000"/>
                  </a:schemeClr>
                </a:solidFill>
                <a:effectLst/>
                <a:latin typeface="+mn-lt"/>
                <a:ea typeface="Aptos" panose="020B0004020202020204" pitchFamily="34" charset="0"/>
              </a:rPr>
              <a:t>- Files, Plots, Packages, and Help Panes</a:t>
            </a:r>
          </a:p>
          <a:p>
            <a:r>
              <a:rPr lang="en-US" sz="1600" kern="100" dirty="0">
                <a:solidFill>
                  <a:schemeClr val="bg1">
                    <a:lumMod val="50000"/>
                    <a:lumOff val="50000"/>
                  </a:schemeClr>
                </a:solidFill>
                <a:latin typeface="+mn-lt"/>
                <a:ea typeface="Aptos" panose="020B0004020202020204" pitchFamily="34" charset="0"/>
              </a:rPr>
              <a:t>These </a:t>
            </a:r>
            <a:r>
              <a:rPr lang="en-US" sz="1600" kern="100" dirty="0">
                <a:solidFill>
                  <a:schemeClr val="bg1">
                    <a:lumMod val="50000"/>
                    <a:lumOff val="50000"/>
                  </a:schemeClr>
                </a:solidFill>
                <a:effectLst/>
                <a:latin typeface="+mn-lt"/>
                <a:ea typeface="Aptos" panose="020B0004020202020204" pitchFamily="34" charset="0"/>
              </a:rPr>
              <a:t>panes provide quick access to file directories (Files), graphical outputs (Plots), R package management (Packages), and R documentation (Help). </a:t>
            </a:r>
            <a:endParaRPr lang="en-US" sz="1600" dirty="0">
              <a:latin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p:nvPr>
        </p:nvSpPr>
        <p:spPr>
          <a:xfrm>
            <a:off x="902909" y="156844"/>
            <a:ext cx="7338181"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a:latin typeface="EB Garamond"/>
                <a:ea typeface="EB Garamond"/>
                <a:cs typeface="EB Garamond"/>
                <a:sym typeface="EB Garamond"/>
              </a:rPr>
              <a:t>Basics of R: Basic R Syntax and Commands</a:t>
            </a:r>
            <a:endParaRPr sz="3000" b="1" dirty="0">
              <a:latin typeface="EB Garamond"/>
              <a:ea typeface="EB Garamond"/>
              <a:cs typeface="EB Garamond"/>
              <a:sym typeface="EB Garamond"/>
            </a:endParaRPr>
          </a:p>
        </p:txBody>
      </p:sp>
      <p:sp>
        <p:nvSpPr>
          <p:cNvPr id="165" name="Google Shape;165;p30"/>
          <p:cNvSpPr txBox="1">
            <a:spLocks noGrp="1"/>
          </p:cNvSpPr>
          <p:nvPr>
            <p:ph type="subTitle" idx="1"/>
          </p:nvPr>
        </p:nvSpPr>
        <p:spPr>
          <a:xfrm>
            <a:off x="1729100" y="1094500"/>
            <a:ext cx="4764000" cy="3484500"/>
          </a:xfrm>
          <a:prstGeom prst="rect">
            <a:avLst/>
          </a:prstGeom>
        </p:spPr>
        <p:txBody>
          <a:bodyPr spcFirstLastPara="1" wrap="square" lIns="91425" tIns="91425" rIns="91425" bIns="91425" anchor="t" anchorCtr="0">
            <a:noAutofit/>
          </a:bodyPr>
          <a:lstStyle/>
          <a:p>
            <a:pPr marL="457200" lvl="0" indent="0" algn="l" rtl="0">
              <a:lnSpc>
                <a:spcPct val="110000"/>
              </a:lnSpc>
              <a:spcBef>
                <a:spcPts val="0"/>
              </a:spcBef>
              <a:spcAft>
                <a:spcPts val="1200"/>
              </a:spcAft>
              <a:buNone/>
            </a:pPr>
            <a:endParaRPr sz="2400"/>
          </a:p>
        </p:txBody>
      </p:sp>
      <p:pic>
        <p:nvPicPr>
          <p:cNvPr id="166" name="Google Shape;166;p30"/>
          <p:cNvPicPr preferRelativeResize="0"/>
          <p:nvPr/>
        </p:nvPicPr>
        <p:blipFill>
          <a:blip r:embed="rId3">
            <a:alphaModFix/>
          </a:blip>
          <a:stretch>
            <a:fillRect/>
          </a:stretch>
        </p:blipFill>
        <p:spPr>
          <a:xfrm>
            <a:off x="1729104" y="997403"/>
            <a:ext cx="6598246" cy="3484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2"/>
          <p:cNvSpPr txBox="1">
            <a:spLocks noGrp="1"/>
          </p:cNvSpPr>
          <p:nvPr>
            <p:ph type="title"/>
          </p:nvPr>
        </p:nvSpPr>
        <p:spPr>
          <a:xfrm>
            <a:off x="1807731" y="1523065"/>
            <a:ext cx="66153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dirty="0">
                <a:latin typeface="EB Garamond"/>
                <a:ea typeface="EB Garamond"/>
                <a:cs typeface="EB Garamond"/>
                <a:sym typeface="EB Garamond"/>
              </a:rPr>
              <a:t>Part 3: Overview of the Dataset</a:t>
            </a:r>
            <a:endParaRPr sz="3600" b="1" dirty="0">
              <a:latin typeface="EB Garamond"/>
              <a:ea typeface="EB Garamond"/>
              <a:cs typeface="EB Garamond"/>
              <a:sym typeface="EB 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txBox="1">
            <a:spLocks noGrp="1"/>
          </p:cNvSpPr>
          <p:nvPr>
            <p:ph type="title"/>
          </p:nvPr>
        </p:nvSpPr>
        <p:spPr>
          <a:xfrm>
            <a:off x="1137604" y="98229"/>
            <a:ext cx="6412058"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a:latin typeface="EB Garamond"/>
                <a:ea typeface="EB Garamond"/>
                <a:cs typeface="EB Garamond"/>
                <a:sym typeface="EB Garamond"/>
              </a:rPr>
              <a:t>Basics of R: Overview of the Dataset</a:t>
            </a:r>
            <a:endParaRPr sz="3000" b="1" dirty="0">
              <a:latin typeface="EB Garamond"/>
              <a:ea typeface="EB Garamond"/>
              <a:cs typeface="EB Garamond"/>
              <a:sym typeface="EB Garamond"/>
            </a:endParaRPr>
          </a:p>
        </p:txBody>
      </p:sp>
      <p:sp>
        <p:nvSpPr>
          <p:cNvPr id="182" name="Google Shape;182;p33"/>
          <p:cNvSpPr txBox="1">
            <a:spLocks noGrp="1"/>
          </p:cNvSpPr>
          <p:nvPr>
            <p:ph type="subTitle" idx="1"/>
          </p:nvPr>
        </p:nvSpPr>
        <p:spPr>
          <a:xfrm>
            <a:off x="1717377" y="977269"/>
            <a:ext cx="4764000" cy="3484500"/>
          </a:xfrm>
          <a:prstGeom prst="rect">
            <a:avLst/>
          </a:prstGeom>
        </p:spPr>
        <p:txBody>
          <a:bodyPr spcFirstLastPara="1" wrap="square" lIns="91425" tIns="91425" rIns="91425" bIns="91425" anchor="t" anchorCtr="0">
            <a:noAutofit/>
          </a:bodyPr>
          <a:lstStyle/>
          <a:p>
            <a:pPr marL="457200" lvl="0" indent="-381000" algn="l" rtl="0">
              <a:lnSpc>
                <a:spcPct val="110000"/>
              </a:lnSpc>
              <a:spcBef>
                <a:spcPts val="1200"/>
              </a:spcBef>
              <a:spcAft>
                <a:spcPts val="0"/>
              </a:spcAft>
              <a:buSzPts val="2400"/>
              <a:buChar char="●"/>
            </a:pPr>
            <a:r>
              <a:rPr lang="en-US" sz="2400" b="1" i="1" u="sng" dirty="0">
                <a:solidFill>
                  <a:srgbClr val="FFFF00"/>
                </a:solidFill>
              </a:rPr>
              <a:t>Look at your data</a:t>
            </a:r>
          </a:p>
          <a:p>
            <a:pPr marL="76200" lvl="0" indent="0" algn="l" rtl="0">
              <a:lnSpc>
                <a:spcPct val="110000"/>
              </a:lnSpc>
              <a:spcBef>
                <a:spcPts val="1200"/>
              </a:spcBef>
              <a:spcAft>
                <a:spcPts val="0"/>
              </a:spcAft>
              <a:buSzPts val="2400"/>
            </a:pPr>
            <a:endParaRPr lang="en-US" sz="2400" b="1" i="1" u="sng" dirty="0">
              <a:solidFill>
                <a:srgbClr val="FFFF00"/>
              </a:solidFill>
            </a:endParaRPr>
          </a:p>
          <a:p>
            <a:pPr marL="457200" lvl="0" indent="-381000" algn="l" rtl="0">
              <a:lnSpc>
                <a:spcPct val="110000"/>
              </a:lnSpc>
              <a:spcBef>
                <a:spcPts val="0"/>
              </a:spcBef>
              <a:spcAft>
                <a:spcPts val="0"/>
              </a:spcAft>
              <a:buSzPts val="2400"/>
              <a:buChar char="●"/>
            </a:pPr>
            <a:r>
              <a:rPr lang="en" sz="2400" dirty="0"/>
              <a:t>Loading the Dataset in R</a:t>
            </a:r>
          </a:p>
          <a:p>
            <a:pPr marL="457200" lvl="0" indent="-381000" algn="l" rtl="0">
              <a:lnSpc>
                <a:spcPct val="110000"/>
              </a:lnSpc>
              <a:spcBef>
                <a:spcPts val="0"/>
              </a:spcBef>
              <a:spcAft>
                <a:spcPts val="0"/>
              </a:spcAft>
              <a:buSzPts val="2400"/>
              <a:buChar char="●"/>
            </a:pPr>
            <a:endParaRPr sz="2400" dirty="0"/>
          </a:p>
          <a:p>
            <a:pPr marL="457200" lvl="0" indent="-381000" algn="l" rtl="0">
              <a:lnSpc>
                <a:spcPct val="110000"/>
              </a:lnSpc>
              <a:spcBef>
                <a:spcPts val="1200"/>
              </a:spcBef>
              <a:spcAft>
                <a:spcPts val="0"/>
              </a:spcAft>
              <a:buSzPts val="2400"/>
              <a:buChar char="●"/>
            </a:pPr>
            <a:r>
              <a:rPr lang="en" sz="2400" dirty="0"/>
              <a:t>Console</a:t>
            </a:r>
            <a:endParaRPr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title"/>
          </p:nvPr>
        </p:nvSpPr>
        <p:spPr>
          <a:xfrm>
            <a:off x="1492950" y="1755375"/>
            <a:ext cx="66153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EB Garamond"/>
                <a:ea typeface="EB Garamond"/>
                <a:cs typeface="EB Garamond"/>
                <a:sym typeface="EB Garamond"/>
              </a:rPr>
              <a:t>Part 4: Data Manipulation and Analysis</a:t>
            </a:r>
            <a:endParaRPr sz="3000" b="1">
              <a:latin typeface="EB Garamond"/>
              <a:ea typeface="EB Garamond"/>
              <a:cs typeface="EB Garamond"/>
              <a:sym typeface="EB 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805607" y="215892"/>
            <a:ext cx="7532785"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a:latin typeface="EB Garamond"/>
                <a:ea typeface="EB Garamond"/>
                <a:cs typeface="EB Garamond"/>
                <a:sym typeface="EB Garamond"/>
              </a:rPr>
              <a:t>Data Manipulation and Analysis : Data Cleaning</a:t>
            </a:r>
            <a:endParaRPr sz="3000" b="1" dirty="0">
              <a:latin typeface="EB Garamond"/>
              <a:ea typeface="EB Garamond"/>
              <a:cs typeface="EB Garamond"/>
              <a:sym typeface="EB Garamond"/>
            </a:endParaRPr>
          </a:p>
        </p:txBody>
      </p:sp>
      <p:sp>
        <p:nvSpPr>
          <p:cNvPr id="193" name="Google Shape;193;p35"/>
          <p:cNvSpPr txBox="1">
            <a:spLocks noGrp="1"/>
          </p:cNvSpPr>
          <p:nvPr>
            <p:ph type="subTitle" idx="1"/>
          </p:nvPr>
        </p:nvSpPr>
        <p:spPr>
          <a:xfrm>
            <a:off x="1702974" y="1240996"/>
            <a:ext cx="6635417" cy="3484500"/>
          </a:xfrm>
          <a:prstGeom prst="rect">
            <a:avLst/>
          </a:prstGeom>
        </p:spPr>
        <p:txBody>
          <a:bodyPr spcFirstLastPara="1" wrap="square" lIns="91425" tIns="91425" rIns="91425" bIns="91425" anchor="t" anchorCtr="0">
            <a:noAutofit/>
          </a:bodyPr>
          <a:lstStyle/>
          <a:p>
            <a:pPr marL="457200" lvl="0" indent="-419100" algn="l" rtl="0">
              <a:lnSpc>
                <a:spcPct val="110000"/>
              </a:lnSpc>
              <a:spcBef>
                <a:spcPts val="0"/>
              </a:spcBef>
              <a:spcAft>
                <a:spcPts val="0"/>
              </a:spcAft>
              <a:buSzPts val="3000"/>
              <a:buChar char="●"/>
            </a:pPr>
            <a:r>
              <a:rPr lang="en" sz="2000" dirty="0"/>
              <a:t>Check for proper data types, convert as needed</a:t>
            </a:r>
          </a:p>
          <a:p>
            <a:pPr marL="457200" lvl="0" indent="-419100" algn="l" rtl="0">
              <a:lnSpc>
                <a:spcPct val="110000"/>
              </a:lnSpc>
              <a:spcBef>
                <a:spcPts val="0"/>
              </a:spcBef>
              <a:spcAft>
                <a:spcPts val="0"/>
              </a:spcAft>
              <a:buSzPts val="3000"/>
              <a:buChar char="●"/>
            </a:pPr>
            <a:endParaRPr lang="en" sz="2000" dirty="0"/>
          </a:p>
          <a:p>
            <a:pPr marL="457200" lvl="0" indent="-419100" algn="l" rtl="0">
              <a:lnSpc>
                <a:spcPct val="110000"/>
              </a:lnSpc>
              <a:spcBef>
                <a:spcPts val="0"/>
              </a:spcBef>
              <a:spcAft>
                <a:spcPts val="0"/>
              </a:spcAft>
              <a:buSzPts val="3000"/>
              <a:buChar char="●"/>
            </a:pPr>
            <a:r>
              <a:rPr lang="en-US" sz="2000" dirty="0"/>
              <a:t>Checking </a:t>
            </a:r>
            <a:r>
              <a:rPr lang="en-US" sz="2000"/>
              <a:t>for NAs</a:t>
            </a:r>
            <a:endParaRPr lang="en-US" sz="2000" dirty="0"/>
          </a:p>
          <a:p>
            <a:pPr marL="38100" lvl="0" indent="0" algn="l" rtl="0">
              <a:lnSpc>
                <a:spcPct val="110000"/>
              </a:lnSpc>
              <a:spcBef>
                <a:spcPts val="0"/>
              </a:spcBef>
              <a:spcAft>
                <a:spcPts val="0"/>
              </a:spcAft>
              <a:buSzPts val="3000"/>
            </a:pPr>
            <a:endParaRPr lang="en" sz="2000" dirty="0"/>
          </a:p>
          <a:p>
            <a:pPr marL="457200" lvl="0" indent="-419100" algn="l" rtl="0">
              <a:lnSpc>
                <a:spcPct val="110000"/>
              </a:lnSpc>
              <a:spcBef>
                <a:spcPts val="0"/>
              </a:spcBef>
              <a:spcAft>
                <a:spcPts val="0"/>
              </a:spcAft>
              <a:buSzPts val="3000"/>
              <a:buChar char="●"/>
            </a:pPr>
            <a:r>
              <a:rPr lang="en" sz="2000" dirty="0"/>
              <a:t>Handling missing values</a:t>
            </a:r>
          </a:p>
          <a:p>
            <a:pPr marL="457200" lvl="0" indent="-419100" algn="l" rtl="0">
              <a:lnSpc>
                <a:spcPct val="110000"/>
              </a:lnSpc>
              <a:spcBef>
                <a:spcPts val="0"/>
              </a:spcBef>
              <a:spcAft>
                <a:spcPts val="0"/>
              </a:spcAft>
              <a:buSzPts val="3000"/>
              <a:buChar char="●"/>
            </a:pPr>
            <a:endParaRPr lang="en" sz="2000" dirty="0"/>
          </a:p>
          <a:p>
            <a:pPr marL="457200" lvl="0" indent="-419100" algn="l" rtl="0">
              <a:lnSpc>
                <a:spcPct val="110000"/>
              </a:lnSpc>
              <a:spcBef>
                <a:spcPts val="0"/>
              </a:spcBef>
              <a:spcAft>
                <a:spcPts val="0"/>
              </a:spcAft>
              <a:buSzPts val="3000"/>
              <a:buChar char="●"/>
            </a:pPr>
            <a:r>
              <a:rPr lang="en" sz="2000" dirty="0"/>
              <a:t>Data Transformation</a:t>
            </a:r>
          </a:p>
          <a:p>
            <a:pPr marL="457200" lvl="0" indent="-419100" algn="l" rtl="0">
              <a:lnSpc>
                <a:spcPct val="110000"/>
              </a:lnSpc>
              <a:spcBef>
                <a:spcPts val="0"/>
              </a:spcBef>
              <a:spcAft>
                <a:spcPts val="0"/>
              </a:spcAft>
              <a:buSzPts val="3000"/>
              <a:buChar char="●"/>
            </a:pPr>
            <a:endParaRPr sz="2000" dirty="0"/>
          </a:p>
          <a:p>
            <a:pPr marL="457200" lvl="0" indent="-419100" algn="l" rtl="0">
              <a:lnSpc>
                <a:spcPct val="110000"/>
              </a:lnSpc>
              <a:spcBef>
                <a:spcPts val="0"/>
              </a:spcBef>
              <a:spcAft>
                <a:spcPts val="0"/>
              </a:spcAft>
              <a:buSzPts val="3000"/>
              <a:buChar char="●"/>
            </a:pPr>
            <a:r>
              <a:rPr lang="en-US" sz="2000" dirty="0"/>
              <a:t>Console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6"/>
          <p:cNvSpPr txBox="1">
            <a:spLocks noGrp="1"/>
          </p:cNvSpPr>
          <p:nvPr>
            <p:ph type="title"/>
          </p:nvPr>
        </p:nvSpPr>
        <p:spPr>
          <a:xfrm>
            <a:off x="862149" y="129925"/>
            <a:ext cx="7210601" cy="9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a:latin typeface="EB Garamond"/>
                <a:ea typeface="EB Garamond"/>
                <a:cs typeface="EB Garamond"/>
                <a:sym typeface="EB Garamond"/>
              </a:rPr>
              <a:t>Data Manipulation and Analysis: Basic Data Analysis Techniques</a:t>
            </a:r>
            <a:endParaRPr sz="3000" b="1" dirty="0">
              <a:latin typeface="EB Garamond"/>
              <a:ea typeface="EB Garamond"/>
              <a:cs typeface="EB Garamond"/>
              <a:sym typeface="EB Garamond"/>
            </a:endParaRPr>
          </a:p>
        </p:txBody>
      </p:sp>
      <p:sp>
        <p:nvSpPr>
          <p:cNvPr id="199" name="Google Shape;199;p36"/>
          <p:cNvSpPr txBox="1">
            <a:spLocks noGrp="1"/>
          </p:cNvSpPr>
          <p:nvPr>
            <p:ph type="subTitle" idx="1"/>
          </p:nvPr>
        </p:nvSpPr>
        <p:spPr>
          <a:xfrm>
            <a:off x="1711682" y="1103425"/>
            <a:ext cx="5325725" cy="3484500"/>
          </a:xfrm>
          <a:prstGeom prst="rect">
            <a:avLst/>
          </a:prstGeom>
        </p:spPr>
        <p:txBody>
          <a:bodyPr spcFirstLastPara="1" wrap="square" lIns="91425" tIns="91425" rIns="91425" bIns="91425" anchor="t" anchorCtr="0">
            <a:noAutofit/>
          </a:bodyPr>
          <a:lstStyle/>
          <a:p>
            <a:pPr marL="457200" lvl="0" indent="-419100" algn="l" rtl="0">
              <a:lnSpc>
                <a:spcPct val="110000"/>
              </a:lnSpc>
              <a:spcBef>
                <a:spcPts val="0"/>
              </a:spcBef>
              <a:spcAft>
                <a:spcPts val="0"/>
              </a:spcAft>
              <a:buSzPts val="3000"/>
              <a:buChar char="●"/>
            </a:pPr>
            <a:r>
              <a:rPr lang="en" sz="2000" dirty="0"/>
              <a:t>Exploratory Data Analysis</a:t>
            </a:r>
          </a:p>
          <a:p>
            <a:pPr marL="38100" lvl="0" indent="0" algn="l" rtl="0">
              <a:lnSpc>
                <a:spcPct val="110000"/>
              </a:lnSpc>
              <a:spcBef>
                <a:spcPts val="0"/>
              </a:spcBef>
              <a:spcAft>
                <a:spcPts val="0"/>
              </a:spcAft>
              <a:buSzPts val="3000"/>
            </a:pPr>
            <a:endParaRPr lang="en" sz="2000" dirty="0"/>
          </a:p>
          <a:p>
            <a:pPr marL="457200" lvl="0" indent="-419100" algn="l" rtl="0">
              <a:lnSpc>
                <a:spcPct val="110000"/>
              </a:lnSpc>
              <a:spcBef>
                <a:spcPts val="0"/>
              </a:spcBef>
              <a:spcAft>
                <a:spcPts val="0"/>
              </a:spcAft>
              <a:buSzPts val="3000"/>
              <a:buChar char="●"/>
            </a:pPr>
            <a:r>
              <a:rPr lang="en" sz="2000" dirty="0"/>
              <a:t>Descriptive statistics</a:t>
            </a:r>
          </a:p>
          <a:p>
            <a:pPr marL="38100" lvl="0" indent="0" algn="l" rtl="0">
              <a:lnSpc>
                <a:spcPct val="110000"/>
              </a:lnSpc>
              <a:spcBef>
                <a:spcPts val="0"/>
              </a:spcBef>
              <a:spcAft>
                <a:spcPts val="0"/>
              </a:spcAft>
              <a:buSzPts val="3000"/>
            </a:pPr>
            <a:endParaRPr sz="2000" dirty="0"/>
          </a:p>
          <a:p>
            <a:pPr marL="457200" lvl="0" indent="-419100" algn="l" rtl="0">
              <a:lnSpc>
                <a:spcPct val="110000"/>
              </a:lnSpc>
              <a:spcBef>
                <a:spcPts val="0"/>
              </a:spcBef>
              <a:spcAft>
                <a:spcPts val="0"/>
              </a:spcAft>
              <a:buSzPts val="3000"/>
              <a:buChar char="●"/>
            </a:pPr>
            <a:r>
              <a:rPr lang="en" sz="2000" dirty="0"/>
              <a:t>Simple Visualizations</a:t>
            </a:r>
          </a:p>
          <a:p>
            <a:pPr marL="38100" lvl="0" indent="0" algn="l" rtl="0">
              <a:lnSpc>
                <a:spcPct val="110000"/>
              </a:lnSpc>
              <a:spcBef>
                <a:spcPts val="0"/>
              </a:spcBef>
              <a:spcAft>
                <a:spcPts val="0"/>
              </a:spcAft>
              <a:buSzPts val="3000"/>
            </a:pPr>
            <a:endParaRPr sz="2000" dirty="0"/>
          </a:p>
          <a:p>
            <a:pPr marL="457200" lvl="0" indent="-419100" algn="l" rtl="0">
              <a:lnSpc>
                <a:spcPct val="110000"/>
              </a:lnSpc>
              <a:spcBef>
                <a:spcPts val="0"/>
              </a:spcBef>
              <a:spcAft>
                <a:spcPts val="0"/>
              </a:spcAft>
              <a:buSzPts val="3000"/>
              <a:buChar char="●"/>
            </a:pPr>
            <a:r>
              <a:rPr lang="en" sz="2000" dirty="0"/>
              <a:t>Bar chart</a:t>
            </a:r>
          </a:p>
          <a:p>
            <a:pPr marL="38100" lvl="0" indent="0" algn="l" rtl="0">
              <a:lnSpc>
                <a:spcPct val="110000"/>
              </a:lnSpc>
              <a:spcBef>
                <a:spcPts val="0"/>
              </a:spcBef>
              <a:spcAft>
                <a:spcPts val="0"/>
              </a:spcAft>
              <a:buSzPts val="3000"/>
            </a:pPr>
            <a:endParaRPr sz="2000" dirty="0"/>
          </a:p>
          <a:p>
            <a:pPr marL="457200" lvl="0" indent="-419100" algn="l" rtl="0">
              <a:lnSpc>
                <a:spcPct val="110000"/>
              </a:lnSpc>
              <a:spcBef>
                <a:spcPts val="0"/>
              </a:spcBef>
              <a:spcAft>
                <a:spcPts val="0"/>
              </a:spcAft>
              <a:buSzPts val="3000"/>
              <a:buChar char="●"/>
            </a:pPr>
            <a:r>
              <a:rPr lang="en" sz="2000" dirty="0"/>
              <a:t>Scatter plot</a:t>
            </a:r>
          </a:p>
          <a:p>
            <a:pPr marL="457200" lvl="0" indent="-419100" algn="l" rtl="0">
              <a:lnSpc>
                <a:spcPct val="110000"/>
              </a:lnSpc>
              <a:spcBef>
                <a:spcPts val="0"/>
              </a:spcBef>
              <a:spcAft>
                <a:spcPts val="0"/>
              </a:spcAft>
              <a:buSzPts val="3000"/>
              <a:buChar char="●"/>
            </a:pPr>
            <a:endParaRPr sz="2000" dirty="0"/>
          </a:p>
          <a:p>
            <a:pPr marL="457200" lvl="0" indent="-419100" algn="l" rtl="0">
              <a:lnSpc>
                <a:spcPct val="110000"/>
              </a:lnSpc>
              <a:spcBef>
                <a:spcPts val="0"/>
              </a:spcBef>
              <a:spcAft>
                <a:spcPts val="0"/>
              </a:spcAft>
              <a:buSzPts val="3000"/>
              <a:buChar char="●"/>
            </a:pPr>
            <a:r>
              <a:rPr lang="en-US" sz="2000" dirty="0"/>
              <a:t>Console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body" idx="1"/>
          </p:nvPr>
        </p:nvSpPr>
        <p:spPr>
          <a:xfrm>
            <a:off x="581000" y="880575"/>
            <a:ext cx="6174900" cy="2652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800">
                <a:latin typeface="EB Garamond Medium"/>
                <a:ea typeface="EB Garamond Medium"/>
                <a:cs typeface="EB Garamond Medium"/>
                <a:sym typeface="EB Garamond Medium"/>
              </a:rPr>
              <a:t>This presentation provides an introduction to coding in R for healthcare informatics and health data science. We’ll cover the basics of R, including installation and setup, as well as data manipulation and analysis techniques. We’ll end with live coding of a healthcare data set.</a:t>
            </a:r>
            <a:endParaRPr sz="2800">
              <a:latin typeface="EB Garamond Medium"/>
              <a:ea typeface="EB Garamond Medium"/>
              <a:cs typeface="EB Garamond Medium"/>
              <a:sym typeface="EB Garamond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624600" y="347300"/>
            <a:ext cx="78948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a:latin typeface="EB Garamond"/>
                <a:ea typeface="EB Garamond"/>
                <a:cs typeface="EB Garamond"/>
                <a:sym typeface="EB Garamond"/>
              </a:rPr>
              <a:t>Data Manipulation and Analysis: Using Packages for Data Manipulation and Analysis</a:t>
            </a:r>
            <a:endParaRPr sz="3000" b="1" dirty="0">
              <a:latin typeface="EB Garamond"/>
              <a:ea typeface="EB Garamond"/>
              <a:cs typeface="EB Garamond"/>
              <a:sym typeface="EB Garamond"/>
            </a:endParaRPr>
          </a:p>
        </p:txBody>
      </p:sp>
      <p:sp>
        <p:nvSpPr>
          <p:cNvPr id="205" name="Google Shape;205;p37"/>
          <p:cNvSpPr txBox="1">
            <a:spLocks noGrp="1"/>
          </p:cNvSpPr>
          <p:nvPr>
            <p:ph type="subTitle" idx="1"/>
          </p:nvPr>
        </p:nvSpPr>
        <p:spPr>
          <a:xfrm>
            <a:off x="1690315" y="1311700"/>
            <a:ext cx="5604000" cy="3484500"/>
          </a:xfrm>
          <a:prstGeom prst="rect">
            <a:avLst/>
          </a:prstGeom>
        </p:spPr>
        <p:txBody>
          <a:bodyPr spcFirstLastPara="1" wrap="square" lIns="91425" tIns="91425" rIns="91425" bIns="91425" anchor="t" anchorCtr="0">
            <a:noAutofit/>
          </a:bodyPr>
          <a:lstStyle/>
          <a:p>
            <a:pPr marL="457200" lvl="0" indent="-419100" algn="l" rtl="0">
              <a:lnSpc>
                <a:spcPct val="110000"/>
              </a:lnSpc>
              <a:spcBef>
                <a:spcPts val="0"/>
              </a:spcBef>
              <a:spcAft>
                <a:spcPts val="0"/>
              </a:spcAft>
              <a:buSzPts val="3000"/>
              <a:buChar char="●"/>
            </a:pPr>
            <a:r>
              <a:rPr lang="en" sz="2000" dirty="0" err="1"/>
              <a:t>dplyr</a:t>
            </a:r>
            <a:r>
              <a:rPr lang="en" sz="2000" dirty="0"/>
              <a:t> and ggplot2</a:t>
            </a:r>
          </a:p>
          <a:p>
            <a:pPr marL="38100" lvl="0" indent="0" algn="l" rtl="0">
              <a:lnSpc>
                <a:spcPct val="110000"/>
              </a:lnSpc>
              <a:spcBef>
                <a:spcPts val="0"/>
              </a:spcBef>
              <a:spcAft>
                <a:spcPts val="0"/>
              </a:spcAft>
              <a:buSzPts val="3000"/>
            </a:pPr>
            <a:endParaRPr sz="2000" dirty="0"/>
          </a:p>
          <a:p>
            <a:pPr marL="457200" lvl="0" indent="-419100" algn="l" rtl="0">
              <a:lnSpc>
                <a:spcPct val="110000"/>
              </a:lnSpc>
              <a:spcBef>
                <a:spcPts val="0"/>
              </a:spcBef>
              <a:spcAft>
                <a:spcPts val="0"/>
              </a:spcAft>
              <a:buSzPts val="3000"/>
              <a:buChar char="●"/>
            </a:pPr>
            <a:r>
              <a:rPr lang="en" sz="2000" dirty="0"/>
              <a:t>Data Manipulation with </a:t>
            </a:r>
            <a:r>
              <a:rPr lang="en" sz="2000" dirty="0" err="1"/>
              <a:t>dplyr</a:t>
            </a:r>
            <a:endParaRPr lang="en" sz="2000" dirty="0"/>
          </a:p>
          <a:p>
            <a:pPr marL="38100" lvl="0" indent="0" algn="l" rtl="0">
              <a:lnSpc>
                <a:spcPct val="110000"/>
              </a:lnSpc>
              <a:spcBef>
                <a:spcPts val="0"/>
              </a:spcBef>
              <a:spcAft>
                <a:spcPts val="0"/>
              </a:spcAft>
              <a:buSzPts val="3000"/>
            </a:pPr>
            <a:endParaRPr sz="2000" dirty="0"/>
          </a:p>
          <a:p>
            <a:pPr marL="457200" lvl="0" indent="-419100" algn="l" rtl="0">
              <a:lnSpc>
                <a:spcPct val="110000"/>
              </a:lnSpc>
              <a:spcBef>
                <a:spcPts val="0"/>
              </a:spcBef>
              <a:spcAft>
                <a:spcPts val="0"/>
              </a:spcAft>
              <a:buSzPts val="3000"/>
              <a:buChar char="●"/>
            </a:pPr>
            <a:r>
              <a:rPr lang="en" sz="2000" dirty="0"/>
              <a:t>Advanced data viz with ggplot2</a:t>
            </a:r>
          </a:p>
          <a:p>
            <a:pPr marL="457200" lvl="0" indent="-419100" algn="l" rtl="0">
              <a:lnSpc>
                <a:spcPct val="110000"/>
              </a:lnSpc>
              <a:spcBef>
                <a:spcPts val="0"/>
              </a:spcBef>
              <a:spcAft>
                <a:spcPts val="0"/>
              </a:spcAft>
              <a:buSzPts val="3000"/>
              <a:buChar char="●"/>
            </a:pPr>
            <a:endParaRPr sz="2000" dirty="0"/>
          </a:p>
          <a:p>
            <a:pPr marL="457200" lvl="0" indent="-419100" algn="l" rtl="0">
              <a:lnSpc>
                <a:spcPct val="110000"/>
              </a:lnSpc>
              <a:spcBef>
                <a:spcPts val="0"/>
              </a:spcBef>
              <a:spcAft>
                <a:spcPts val="0"/>
              </a:spcAft>
              <a:buSzPts val="3000"/>
              <a:buChar char="●"/>
            </a:pPr>
            <a:r>
              <a:rPr lang="en" sz="2000" dirty="0"/>
              <a:t>Console</a:t>
            </a:r>
            <a:endParaRPr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EB Garamond"/>
                <a:ea typeface="EB Garamond"/>
                <a:cs typeface="EB Garamond"/>
                <a:sym typeface="EB Garamond"/>
              </a:rPr>
              <a:t>Thank you. Please feel free to ask any questions.</a:t>
            </a: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2349850" y="1806650"/>
            <a:ext cx="55179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latin typeface="EB Garamond"/>
                <a:ea typeface="EB Garamond"/>
                <a:cs typeface="EB Garamond"/>
                <a:sym typeface="EB Garamond"/>
              </a:rPr>
              <a:t>Part 1: Introduction to R</a:t>
            </a:r>
            <a:endParaRPr sz="3600" b="1">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4722075" y="997400"/>
            <a:ext cx="39915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EB Garamond"/>
                <a:ea typeface="EB Garamond"/>
                <a:cs typeface="EB Garamond"/>
                <a:sym typeface="EB Garamond"/>
              </a:rPr>
              <a:t>Part 1: Introduction to R</a:t>
            </a:r>
            <a:endParaRPr b="1">
              <a:latin typeface="EB Garamond"/>
              <a:ea typeface="EB Garamond"/>
              <a:cs typeface="EB Garamond"/>
              <a:sym typeface="EB Garamond"/>
            </a:endParaRPr>
          </a:p>
        </p:txBody>
      </p:sp>
      <p:sp>
        <p:nvSpPr>
          <p:cNvPr id="110" name="Google Shape;110;p21"/>
          <p:cNvSpPr txBox="1">
            <a:spLocks noGrp="1"/>
          </p:cNvSpPr>
          <p:nvPr>
            <p:ph type="subTitle" idx="1"/>
          </p:nvPr>
        </p:nvSpPr>
        <p:spPr>
          <a:xfrm>
            <a:off x="4722075" y="1959150"/>
            <a:ext cx="3589800" cy="2742300"/>
          </a:xfrm>
          <a:prstGeom prst="rect">
            <a:avLst/>
          </a:prstGeom>
        </p:spPr>
        <p:txBody>
          <a:bodyPr spcFirstLastPara="1" wrap="square" lIns="91425" tIns="91425" rIns="91425" bIns="91425" anchor="t" anchorCtr="0">
            <a:noAutofit/>
          </a:bodyPr>
          <a:lstStyle/>
          <a:p>
            <a:pPr marL="457200" lvl="0" indent="-342900" algn="l" rtl="0">
              <a:lnSpc>
                <a:spcPct val="110000"/>
              </a:lnSpc>
              <a:spcBef>
                <a:spcPts val="0"/>
              </a:spcBef>
              <a:spcAft>
                <a:spcPts val="0"/>
              </a:spcAft>
              <a:buSzPts val="1800"/>
              <a:buChar char="●"/>
            </a:pPr>
            <a:r>
              <a:rPr lang="en"/>
              <a:t>What is R?</a:t>
            </a:r>
            <a:endParaRPr/>
          </a:p>
          <a:p>
            <a:pPr marL="457200" lvl="0" indent="-342900" algn="l" rtl="0">
              <a:lnSpc>
                <a:spcPct val="110000"/>
              </a:lnSpc>
              <a:spcBef>
                <a:spcPts val="0"/>
              </a:spcBef>
              <a:spcAft>
                <a:spcPts val="0"/>
              </a:spcAft>
              <a:buSzPts val="1800"/>
              <a:buChar char="●"/>
            </a:pPr>
            <a:r>
              <a:rPr lang="en"/>
              <a:t>Why R is Useful in the Healthcare Data Analytics Field?</a:t>
            </a:r>
            <a:endParaRPr/>
          </a:p>
          <a:p>
            <a:pPr marL="457200" lvl="0" indent="-342900" algn="l" rtl="0">
              <a:lnSpc>
                <a:spcPct val="110000"/>
              </a:lnSpc>
              <a:spcBef>
                <a:spcPts val="0"/>
              </a:spcBef>
              <a:spcAft>
                <a:spcPts val="0"/>
              </a:spcAft>
              <a:buSzPts val="1800"/>
              <a:buChar char="●"/>
            </a:pPr>
            <a:r>
              <a:rPr lang="en"/>
              <a:t>Why R is useful in the healthcare data analytics field.</a:t>
            </a:r>
            <a:endParaRPr/>
          </a:p>
          <a:p>
            <a:pPr marL="457200" lvl="0" indent="-342900" algn="l" rtl="0">
              <a:lnSpc>
                <a:spcPct val="110000"/>
              </a:lnSpc>
              <a:spcBef>
                <a:spcPts val="0"/>
              </a:spcBef>
              <a:spcAft>
                <a:spcPts val="0"/>
              </a:spcAft>
              <a:buSzPts val="1800"/>
              <a:buChar char="●"/>
            </a:pPr>
            <a:r>
              <a:rPr lang="en"/>
              <a:t>R Resources</a:t>
            </a:r>
            <a:endParaRPr/>
          </a:p>
        </p:txBody>
      </p:sp>
      <p:pic>
        <p:nvPicPr>
          <p:cNvPr id="111" name="Google Shape;111;p21"/>
          <p:cNvPicPr preferRelativeResize="0"/>
          <p:nvPr/>
        </p:nvPicPr>
        <p:blipFill>
          <a:blip r:embed="rId3">
            <a:alphaModFix/>
          </a:blip>
          <a:stretch>
            <a:fillRect/>
          </a:stretch>
        </p:blipFill>
        <p:spPr>
          <a:xfrm>
            <a:off x="959700" y="1007252"/>
            <a:ext cx="3129001" cy="3129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466175" y="79250"/>
            <a:ext cx="46527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EB Garamond"/>
                <a:ea typeface="EB Garamond"/>
                <a:cs typeface="EB Garamond"/>
                <a:sym typeface="EB Garamond"/>
              </a:rPr>
              <a:t>Introduction to R: What is R?</a:t>
            </a:r>
            <a:endParaRPr b="1">
              <a:latin typeface="EB Garamond"/>
              <a:ea typeface="EB Garamond"/>
              <a:cs typeface="EB Garamond"/>
              <a:sym typeface="EB Garamond"/>
            </a:endParaRPr>
          </a:p>
        </p:txBody>
      </p:sp>
      <p:sp>
        <p:nvSpPr>
          <p:cNvPr id="117" name="Google Shape;117;p22"/>
          <p:cNvSpPr txBox="1">
            <a:spLocks noGrp="1"/>
          </p:cNvSpPr>
          <p:nvPr>
            <p:ph type="subTitle" idx="1"/>
          </p:nvPr>
        </p:nvSpPr>
        <p:spPr>
          <a:xfrm>
            <a:off x="1424250" y="856650"/>
            <a:ext cx="7344900" cy="3607200"/>
          </a:xfrm>
          <a:prstGeom prst="rect">
            <a:avLst/>
          </a:prstGeom>
        </p:spPr>
        <p:txBody>
          <a:bodyPr spcFirstLastPara="1" wrap="square" lIns="91425" tIns="91425" rIns="91425" bIns="91425" anchor="t" anchorCtr="0">
            <a:noAutofit/>
          </a:bodyPr>
          <a:lstStyle/>
          <a:p>
            <a:pPr marL="457200" lvl="0" indent="-342900" algn="l" rtl="0">
              <a:lnSpc>
                <a:spcPct val="110000"/>
              </a:lnSpc>
              <a:spcBef>
                <a:spcPts val="0"/>
              </a:spcBef>
              <a:spcAft>
                <a:spcPts val="0"/>
              </a:spcAft>
              <a:buSzPts val="1800"/>
              <a:buChar char="●"/>
            </a:pPr>
            <a:r>
              <a:rPr lang="en">
                <a:latin typeface="Roboto"/>
                <a:ea typeface="Roboto"/>
                <a:cs typeface="Roboto"/>
                <a:sym typeface="Roboto"/>
              </a:rPr>
              <a:t>R is a versatile programming language and software environment, highly regarded for statistical computing, data analysis, and data visualization. </a:t>
            </a:r>
            <a:endParaRPr>
              <a:latin typeface="Roboto"/>
              <a:ea typeface="Roboto"/>
              <a:cs typeface="Roboto"/>
              <a:sym typeface="Roboto"/>
            </a:endParaRPr>
          </a:p>
          <a:p>
            <a:pPr marL="457200" lvl="0" indent="-342900" algn="l" rtl="0">
              <a:lnSpc>
                <a:spcPct val="110000"/>
              </a:lnSpc>
              <a:spcBef>
                <a:spcPts val="0"/>
              </a:spcBef>
              <a:spcAft>
                <a:spcPts val="0"/>
              </a:spcAft>
              <a:buSzPts val="1800"/>
              <a:buChar char="●"/>
            </a:pPr>
            <a:r>
              <a:rPr lang="en">
                <a:latin typeface="Roboto"/>
                <a:ea typeface="Roboto"/>
                <a:cs typeface="Roboto"/>
                <a:sym typeface="Roboto"/>
              </a:rPr>
              <a:t>As an open-source tool, it's supported by a robust community and offers a vast repository of packages for statistical and data manipulation tasks. </a:t>
            </a:r>
            <a:endParaRPr>
              <a:latin typeface="Roboto"/>
              <a:ea typeface="Roboto"/>
              <a:cs typeface="Roboto"/>
              <a:sym typeface="Roboto"/>
            </a:endParaRPr>
          </a:p>
          <a:p>
            <a:pPr marL="457200" lvl="0" indent="-342900" algn="l" rtl="0">
              <a:lnSpc>
                <a:spcPct val="110000"/>
              </a:lnSpc>
              <a:spcBef>
                <a:spcPts val="0"/>
              </a:spcBef>
              <a:spcAft>
                <a:spcPts val="0"/>
              </a:spcAft>
              <a:buSzPts val="1800"/>
              <a:buChar char="●"/>
            </a:pPr>
            <a:r>
              <a:rPr lang="en">
                <a:latin typeface="Roboto"/>
                <a:ea typeface="Roboto"/>
                <a:cs typeface="Roboto"/>
                <a:sym typeface="Roboto"/>
              </a:rPr>
              <a:t>It excels in handling large datasets and complex analyses, while its straightforward syntax makes it accessible to users at all levels. </a:t>
            </a:r>
            <a:endParaRPr>
              <a:latin typeface="Roboto"/>
              <a:ea typeface="Roboto"/>
              <a:cs typeface="Roboto"/>
              <a:sym typeface="Roboto"/>
            </a:endParaRPr>
          </a:p>
          <a:p>
            <a:pPr marL="457200" lvl="0" indent="-342900" algn="l" rtl="0">
              <a:lnSpc>
                <a:spcPct val="110000"/>
              </a:lnSpc>
              <a:spcBef>
                <a:spcPts val="0"/>
              </a:spcBef>
              <a:spcAft>
                <a:spcPts val="0"/>
              </a:spcAft>
              <a:buSzPts val="1800"/>
              <a:buChar char="●"/>
            </a:pPr>
            <a:r>
              <a:rPr lang="en">
                <a:latin typeface="Roboto"/>
                <a:ea typeface="Roboto"/>
                <a:cs typeface="Roboto"/>
                <a:sym typeface="Roboto"/>
              </a:rPr>
              <a:t>R's integration with other languages and various data formats enhances its adaptability in a wide range of data scenarios.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428925" y="256250"/>
            <a:ext cx="81519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EB Garamond"/>
                <a:ea typeface="EB Garamond"/>
                <a:cs typeface="EB Garamond"/>
                <a:sym typeface="EB Garamond"/>
              </a:rPr>
              <a:t>Introduction To R: Why R is used in Statistical and Data Analysis.</a:t>
            </a:r>
            <a:endParaRPr b="1">
              <a:latin typeface="EB Garamond"/>
              <a:ea typeface="EB Garamond"/>
              <a:cs typeface="EB Garamond"/>
              <a:sym typeface="EB Garamond"/>
            </a:endParaRPr>
          </a:p>
        </p:txBody>
      </p:sp>
      <p:sp>
        <p:nvSpPr>
          <p:cNvPr id="123" name="Google Shape;123;p23"/>
          <p:cNvSpPr txBox="1">
            <a:spLocks noGrp="1"/>
          </p:cNvSpPr>
          <p:nvPr>
            <p:ph type="subTitle" idx="1"/>
          </p:nvPr>
        </p:nvSpPr>
        <p:spPr>
          <a:xfrm>
            <a:off x="1380025" y="997400"/>
            <a:ext cx="7444500" cy="3607200"/>
          </a:xfrm>
          <a:prstGeom prst="rect">
            <a:avLst/>
          </a:prstGeom>
        </p:spPr>
        <p:txBody>
          <a:bodyPr spcFirstLastPara="1" wrap="square" lIns="91425" tIns="91425" rIns="91425" bIns="91425" anchor="t" anchorCtr="0">
            <a:noAutofit/>
          </a:bodyPr>
          <a:lstStyle/>
          <a:p>
            <a:pPr marL="457200" lvl="0" indent="-355600" algn="l" rtl="0">
              <a:lnSpc>
                <a:spcPct val="110000"/>
              </a:lnSpc>
              <a:spcBef>
                <a:spcPts val="0"/>
              </a:spcBef>
              <a:spcAft>
                <a:spcPts val="0"/>
              </a:spcAft>
              <a:buSzPts val="2000"/>
              <a:buChar char="●"/>
            </a:pPr>
            <a:r>
              <a:rPr lang="en" sz="2000">
                <a:latin typeface="Roboto"/>
                <a:ea typeface="Roboto"/>
                <a:cs typeface="Roboto"/>
                <a:sym typeface="Roboto"/>
              </a:rPr>
              <a:t>R's popularity in statistical and data analysis is driven by its comprehensive statistical techniques, covering everything from linear and nonlinear modeling to time-series analysis. </a:t>
            </a:r>
            <a:endParaRPr sz="2000">
              <a:latin typeface="Roboto"/>
              <a:ea typeface="Roboto"/>
              <a:cs typeface="Roboto"/>
              <a:sym typeface="Roboto"/>
            </a:endParaRPr>
          </a:p>
          <a:p>
            <a:pPr marL="457200" lvl="0" indent="-355600" algn="l" rtl="0">
              <a:lnSpc>
                <a:spcPct val="110000"/>
              </a:lnSpc>
              <a:spcBef>
                <a:spcPts val="0"/>
              </a:spcBef>
              <a:spcAft>
                <a:spcPts val="0"/>
              </a:spcAft>
              <a:buSzPts val="2000"/>
              <a:buChar char="●"/>
            </a:pPr>
            <a:r>
              <a:rPr lang="en" sz="2000">
                <a:latin typeface="Roboto"/>
                <a:ea typeface="Roboto"/>
                <a:cs typeface="Roboto"/>
                <a:sym typeface="Roboto"/>
              </a:rPr>
              <a:t>Its strength lies in a vast array of user-contributed packages that simplify complex tasks and adapt to evolving methodologies. </a:t>
            </a:r>
            <a:endParaRPr sz="2000">
              <a:latin typeface="Roboto"/>
              <a:ea typeface="Roboto"/>
              <a:cs typeface="Roboto"/>
              <a:sym typeface="Roboto"/>
            </a:endParaRPr>
          </a:p>
          <a:p>
            <a:pPr marL="457200" lvl="0" indent="-355600" algn="l" rtl="0">
              <a:lnSpc>
                <a:spcPct val="110000"/>
              </a:lnSpc>
              <a:spcBef>
                <a:spcPts val="0"/>
              </a:spcBef>
              <a:spcAft>
                <a:spcPts val="0"/>
              </a:spcAft>
              <a:buSzPts val="2000"/>
              <a:buChar char="●"/>
            </a:pPr>
            <a:r>
              <a:rPr lang="en" sz="2000">
                <a:latin typeface="Roboto"/>
                <a:ea typeface="Roboto"/>
                <a:cs typeface="Roboto"/>
                <a:sym typeface="Roboto"/>
              </a:rPr>
              <a:t>R's advanced plotting systems like ggplot2 enable the creation of detailed and insightful visualizations.</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496050" y="200950"/>
            <a:ext cx="81519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EB Garamond"/>
                <a:ea typeface="EB Garamond"/>
                <a:cs typeface="EB Garamond"/>
                <a:sym typeface="EB Garamond"/>
              </a:rPr>
              <a:t>Introduction To R: Why R is Useful in the Healthcare Data Analytics Field?</a:t>
            </a:r>
            <a:endParaRPr b="1">
              <a:latin typeface="EB Garamond"/>
              <a:ea typeface="EB Garamond"/>
              <a:cs typeface="EB Garamond"/>
              <a:sym typeface="EB Garamond"/>
            </a:endParaRPr>
          </a:p>
        </p:txBody>
      </p:sp>
      <p:sp>
        <p:nvSpPr>
          <p:cNvPr id="129" name="Google Shape;129;p24"/>
          <p:cNvSpPr txBox="1">
            <a:spLocks noGrp="1"/>
          </p:cNvSpPr>
          <p:nvPr>
            <p:ph type="subTitle" idx="1"/>
          </p:nvPr>
        </p:nvSpPr>
        <p:spPr>
          <a:xfrm>
            <a:off x="3879875" y="851050"/>
            <a:ext cx="4922400" cy="3607200"/>
          </a:xfrm>
          <a:prstGeom prst="rect">
            <a:avLst/>
          </a:prstGeom>
        </p:spPr>
        <p:txBody>
          <a:bodyPr spcFirstLastPara="1" wrap="square" lIns="91425" tIns="91425" rIns="91425" bIns="91425" anchor="t" anchorCtr="0">
            <a:noAutofit/>
          </a:bodyPr>
          <a:lstStyle/>
          <a:p>
            <a:pPr marL="457200" lvl="0" indent="-330200" algn="l" rtl="0">
              <a:lnSpc>
                <a:spcPct val="110000"/>
              </a:lnSpc>
              <a:spcBef>
                <a:spcPts val="0"/>
              </a:spcBef>
              <a:spcAft>
                <a:spcPts val="0"/>
              </a:spcAft>
              <a:buSzPts val="1600"/>
              <a:buChar char="●"/>
            </a:pPr>
            <a:r>
              <a:rPr lang="en" sz="1600">
                <a:latin typeface="Roboto"/>
                <a:ea typeface="Roboto"/>
                <a:cs typeface="Roboto"/>
                <a:sym typeface="Roboto"/>
              </a:rPr>
              <a:t>R plays a crucial role in healthcare data analytics with its proficiency in handling large, complex datasets common in medical research and public health. </a:t>
            </a:r>
            <a:endParaRPr sz="1600">
              <a:latin typeface="Roboto"/>
              <a:ea typeface="Roboto"/>
              <a:cs typeface="Roboto"/>
              <a:sym typeface="Roboto"/>
            </a:endParaRPr>
          </a:p>
          <a:p>
            <a:pPr marL="457200" lvl="0" indent="-330200" algn="l" rtl="0">
              <a:lnSpc>
                <a:spcPct val="110000"/>
              </a:lnSpc>
              <a:spcBef>
                <a:spcPts val="0"/>
              </a:spcBef>
              <a:spcAft>
                <a:spcPts val="0"/>
              </a:spcAft>
              <a:buSzPts val="1600"/>
              <a:buChar char="●"/>
            </a:pPr>
            <a:r>
              <a:rPr lang="en" sz="1600">
                <a:latin typeface="Roboto"/>
                <a:ea typeface="Roboto"/>
                <a:cs typeface="Roboto"/>
                <a:sym typeface="Roboto"/>
              </a:rPr>
              <a:t>Its specialized packages for biostatistics and epidemiology, such as 'survival' and 'lme4', are essential tools in medical research for analyzing trends and patterns in health data. </a:t>
            </a:r>
            <a:endParaRPr sz="1600">
              <a:latin typeface="Roboto"/>
              <a:ea typeface="Roboto"/>
              <a:cs typeface="Roboto"/>
              <a:sym typeface="Roboto"/>
            </a:endParaRPr>
          </a:p>
          <a:p>
            <a:pPr marL="457200" lvl="0" indent="-330200" algn="l" rtl="0">
              <a:lnSpc>
                <a:spcPct val="110000"/>
              </a:lnSpc>
              <a:spcBef>
                <a:spcPts val="0"/>
              </a:spcBef>
              <a:spcAft>
                <a:spcPts val="0"/>
              </a:spcAft>
              <a:buSzPts val="1600"/>
              <a:buChar char="●"/>
            </a:pPr>
            <a:r>
              <a:rPr lang="en" sz="1600">
                <a:latin typeface="Roboto"/>
                <a:ea typeface="Roboto"/>
                <a:cs typeface="Roboto"/>
                <a:sym typeface="Roboto"/>
              </a:rPr>
              <a:t>R excels in predictive modeling and machine learning, key for developing personalized medicine and forecasting disease outbreaks.</a:t>
            </a:r>
            <a:endParaRPr sz="1600">
              <a:latin typeface="Roboto"/>
              <a:ea typeface="Roboto"/>
              <a:cs typeface="Roboto"/>
              <a:sym typeface="Roboto"/>
            </a:endParaRPr>
          </a:p>
          <a:p>
            <a:pPr marL="457200" lvl="0" indent="-330200" algn="l" rtl="0">
              <a:lnSpc>
                <a:spcPct val="110000"/>
              </a:lnSpc>
              <a:spcBef>
                <a:spcPts val="0"/>
              </a:spcBef>
              <a:spcAft>
                <a:spcPts val="0"/>
              </a:spcAft>
              <a:buSzPts val="1600"/>
              <a:buChar char="●"/>
            </a:pPr>
            <a:r>
              <a:rPr lang="en" sz="1600">
                <a:latin typeface="Roboto"/>
                <a:ea typeface="Roboto"/>
                <a:cs typeface="Roboto"/>
                <a:sym typeface="Roboto"/>
              </a:rPr>
              <a:t>Additionally, its ability to visualize health data simplifies complex information, aiding in effective communication for healthcare decision-making.</a:t>
            </a:r>
            <a:endParaRPr sz="1600"/>
          </a:p>
        </p:txBody>
      </p:sp>
      <p:pic>
        <p:nvPicPr>
          <p:cNvPr id="130" name="Google Shape;130;p24"/>
          <p:cNvPicPr preferRelativeResize="0"/>
          <p:nvPr/>
        </p:nvPicPr>
        <p:blipFill>
          <a:blip r:embed="rId3">
            <a:alphaModFix/>
          </a:blip>
          <a:stretch>
            <a:fillRect/>
          </a:stretch>
        </p:blipFill>
        <p:spPr>
          <a:xfrm>
            <a:off x="793950" y="1238900"/>
            <a:ext cx="2831501" cy="2831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1459000" y="68250"/>
            <a:ext cx="67902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latin typeface="EB Garamond"/>
                <a:ea typeface="EB Garamond"/>
                <a:cs typeface="EB Garamond"/>
                <a:sym typeface="EB Garamond"/>
              </a:rPr>
              <a:t>Introduction To R : Resources</a:t>
            </a:r>
            <a:endParaRPr sz="3600" b="1">
              <a:latin typeface="EB Garamond"/>
              <a:ea typeface="EB Garamond"/>
              <a:cs typeface="EB Garamond"/>
              <a:sym typeface="EB Garamond"/>
            </a:endParaRPr>
          </a:p>
        </p:txBody>
      </p:sp>
      <p:sp>
        <p:nvSpPr>
          <p:cNvPr id="136" name="Google Shape;136;p25"/>
          <p:cNvSpPr txBox="1">
            <a:spLocks noGrp="1"/>
          </p:cNvSpPr>
          <p:nvPr>
            <p:ph type="subTitle" idx="1"/>
          </p:nvPr>
        </p:nvSpPr>
        <p:spPr>
          <a:xfrm>
            <a:off x="1768725" y="862150"/>
            <a:ext cx="7210500" cy="2742300"/>
          </a:xfrm>
          <a:prstGeom prst="rect">
            <a:avLst/>
          </a:prstGeom>
        </p:spPr>
        <p:txBody>
          <a:bodyPr spcFirstLastPara="1" wrap="square" lIns="91425" tIns="91425" rIns="91425" bIns="91425" anchor="t" anchorCtr="0">
            <a:noAutofit/>
          </a:bodyPr>
          <a:lstStyle/>
          <a:p>
            <a:pPr marL="457200" lvl="0" indent="-381000" algn="l" rtl="0">
              <a:lnSpc>
                <a:spcPct val="110000"/>
              </a:lnSpc>
              <a:spcBef>
                <a:spcPts val="0"/>
              </a:spcBef>
              <a:spcAft>
                <a:spcPts val="0"/>
              </a:spcAft>
              <a:buSzPts val="2400"/>
              <a:buChar char="●"/>
            </a:pPr>
            <a:r>
              <a:rPr lang="en" sz="2400"/>
              <a:t>IMO, THE definitive book on R: </a:t>
            </a:r>
            <a:r>
              <a:rPr lang="en" sz="2400" b="1" i="1"/>
              <a:t>R for Data Science: Import, Tidy, Transform, Visualize, and Model Data 2nd Edition</a:t>
            </a:r>
            <a:r>
              <a:rPr lang="en" sz="2400"/>
              <a:t> by Hadley Wickham (Author), Mine Çetinkaya-Rundel (Author), Garrett Grolemund (Author)</a:t>
            </a:r>
            <a:endParaRPr sz="2400"/>
          </a:p>
          <a:p>
            <a:pPr marL="457200" lvl="0" indent="-381000" algn="l" rtl="0">
              <a:lnSpc>
                <a:spcPct val="110000"/>
              </a:lnSpc>
              <a:spcBef>
                <a:spcPts val="0"/>
              </a:spcBef>
              <a:spcAft>
                <a:spcPts val="0"/>
              </a:spcAft>
              <a:buSzPts val="2400"/>
              <a:buChar char="●"/>
            </a:pPr>
            <a:r>
              <a:rPr lang="en" sz="2400"/>
              <a:t>R Course: </a:t>
            </a:r>
            <a:r>
              <a:rPr lang="en" sz="2400" u="sng">
                <a:solidFill>
                  <a:schemeClr val="hlink"/>
                </a:solidFill>
                <a:hlinkClick r:id="rId3"/>
              </a:rPr>
              <a:t>https://www.udemy.com/course/r-programming/</a:t>
            </a:r>
            <a:r>
              <a:rPr lang="en" sz="2400"/>
              <a:t>. Kirill is also a great Tableau instructor.</a:t>
            </a:r>
            <a:endParaRPr sz="2400"/>
          </a:p>
          <a:p>
            <a:pPr marL="457200" lvl="0" indent="-381000" algn="l" rtl="0">
              <a:lnSpc>
                <a:spcPct val="110000"/>
              </a:lnSpc>
              <a:spcBef>
                <a:spcPts val="0"/>
              </a:spcBef>
              <a:spcAft>
                <a:spcPts val="0"/>
              </a:spcAft>
              <a:buSzPts val="2400"/>
              <a:buChar char="●"/>
            </a:pPr>
            <a:r>
              <a:rPr lang="en" sz="2400"/>
              <a:t>Others?</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2038440" y="1534789"/>
            <a:ext cx="59841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000" b="1" dirty="0">
                <a:latin typeface="EB Garamond"/>
                <a:ea typeface="EB Garamond"/>
                <a:cs typeface="EB Garamond"/>
                <a:sym typeface="EB Garamond"/>
              </a:rPr>
              <a:t>Part 2: Basics of R</a:t>
            </a:r>
            <a:endParaRPr sz="5000" b="1" dirty="0">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1030</TotalTime>
  <Words>1542</Words>
  <Application>Microsoft Macintosh PowerPoint</Application>
  <PresentationFormat>On-screen Show (16:9)</PresentationFormat>
  <Paragraphs>192</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Playfair Display</vt:lpstr>
      <vt:lpstr>Arial</vt:lpstr>
      <vt:lpstr>League Spartan</vt:lpstr>
      <vt:lpstr>Open Sans Medium</vt:lpstr>
      <vt:lpstr>Roboto</vt:lpstr>
      <vt:lpstr>Poppins</vt:lpstr>
      <vt:lpstr>EB Garamond Medium</vt:lpstr>
      <vt:lpstr>EB Garamond</vt:lpstr>
      <vt:lpstr>Simple Dark</vt:lpstr>
      <vt:lpstr>Coding in R For Healthcare Informatics and Health Data Science</vt:lpstr>
      <vt:lpstr>PowerPoint Presentation</vt:lpstr>
      <vt:lpstr>Part 1: Introduction to R</vt:lpstr>
      <vt:lpstr>Part 1: Introduction to R</vt:lpstr>
      <vt:lpstr>Introduction to R: What is R?</vt:lpstr>
      <vt:lpstr>Introduction To R: Why R is used in Statistical and Data Analysis.</vt:lpstr>
      <vt:lpstr>Introduction To R: Why R is Useful in the Healthcare Data Analytics Field?</vt:lpstr>
      <vt:lpstr>Introduction To R : Resources</vt:lpstr>
      <vt:lpstr>Part 2: Basics of R</vt:lpstr>
      <vt:lpstr>Basics of R: Getting Started with R: Installation and Setup</vt:lpstr>
      <vt:lpstr>Basics of R: R Console</vt:lpstr>
      <vt:lpstr>Basics of R: R Studio</vt:lpstr>
      <vt:lpstr>Live demo R Studio – The Basics</vt:lpstr>
      <vt:lpstr>Basics of R: Basic R Syntax and Commands</vt:lpstr>
      <vt:lpstr>Part 3: Overview of the Dataset</vt:lpstr>
      <vt:lpstr>Basics of R: Overview of the Dataset</vt:lpstr>
      <vt:lpstr>Part 4: Data Manipulation and Analysis</vt:lpstr>
      <vt:lpstr>Data Manipulation and Analysis : Data Cleaning</vt:lpstr>
      <vt:lpstr>Data Manipulation and Analysis: Basic Data Analysis Techniques</vt:lpstr>
      <vt:lpstr>Data Manipulation and Analysis: Using Packages for Data Manipulation and Analysis</vt:lpstr>
      <vt:lpstr>Thank you. Please feel free to ask 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in R For Healthcare Informatics and Health Data Science</dc:title>
  <cp:lastModifiedBy>Kimberly Deas</cp:lastModifiedBy>
  <cp:revision>11</cp:revision>
  <dcterms:modified xsi:type="dcterms:W3CDTF">2023-11-25T00:13:57Z</dcterms:modified>
</cp:coreProperties>
</file>